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678" r:id="rId2"/>
    <p:sldId id="691" r:id="rId3"/>
    <p:sldId id="692" r:id="rId4"/>
    <p:sldId id="693" r:id="rId5"/>
    <p:sldId id="686" r:id="rId6"/>
    <p:sldId id="680" r:id="rId7"/>
    <p:sldId id="622" r:id="rId8"/>
    <p:sldId id="621" r:id="rId9"/>
    <p:sldId id="272" r:id="rId10"/>
    <p:sldId id="687" r:id="rId11"/>
    <p:sldId id="654" r:id="rId12"/>
    <p:sldId id="685" r:id="rId13"/>
    <p:sldId id="655" r:id="rId14"/>
    <p:sldId id="657" r:id="rId15"/>
    <p:sldId id="688" r:id="rId16"/>
    <p:sldId id="656" r:id="rId17"/>
    <p:sldId id="681" r:id="rId18"/>
    <p:sldId id="689" r:id="rId19"/>
    <p:sldId id="682" r:id="rId20"/>
    <p:sldId id="658" r:id="rId21"/>
    <p:sldId id="683" r:id="rId22"/>
    <p:sldId id="690" r:id="rId23"/>
    <p:sldId id="684" r:id="rId24"/>
  </p:sldIdLst>
  <p:sldSz cx="12192000" cy="6858000"/>
  <p:notesSz cx="7010400" cy="9296400"/>
  <p:embeddedFontLst>
    <p:embeddedFont>
      <p:font typeface="楷体" panose="020B0604020202020204" charset="-122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Cambria Math" panose="02040503050406030204" pitchFamily="18" charset="0"/>
      <p:regular r:id="rId34"/>
    </p:embeddedFont>
    <p:embeddedFont>
      <p:font typeface="华文楷体" panose="02010600040101010101" pitchFamily="2" charset="-122"/>
      <p:regular r:id="rId35"/>
    </p:embeddedFont>
    <p:embeddedFont>
      <p:font typeface="宋体" panose="02010600030101010101" pitchFamily="2" charset="-122"/>
      <p:regular r:id="rId36"/>
    </p:embeddedFont>
    <p:embeddedFont>
      <p:font typeface="微软雅黑" panose="020B0503020204020204" pitchFamily="34" charset="-122"/>
      <p:regular r:id="rId37"/>
      <p:bold r:id="rId38"/>
    </p:embeddedFont>
    <p:embeddedFont>
      <p:font typeface="微软雅黑" panose="020B0503020204020204" pitchFamily="34" charset="-122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CB9E3CA-5153-4E5D-B901-3533DEFFA4B3}">
          <p14:sldIdLst>
            <p14:sldId id="678"/>
            <p14:sldId id="691"/>
            <p14:sldId id="692"/>
            <p14:sldId id="693"/>
            <p14:sldId id="686"/>
            <p14:sldId id="680"/>
            <p14:sldId id="622"/>
            <p14:sldId id="621"/>
            <p14:sldId id="272"/>
            <p14:sldId id="687"/>
            <p14:sldId id="654"/>
            <p14:sldId id="685"/>
            <p14:sldId id="655"/>
            <p14:sldId id="657"/>
            <p14:sldId id="688"/>
            <p14:sldId id="656"/>
            <p14:sldId id="681"/>
            <p14:sldId id="689"/>
            <p14:sldId id="682"/>
            <p14:sldId id="658"/>
            <p14:sldId id="683"/>
            <p14:sldId id="690"/>
            <p14:sldId id="6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31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62A1"/>
    <a:srgbClr val="5B9BD5"/>
    <a:srgbClr val="FFFF94"/>
    <a:srgbClr val="A8EFC6"/>
    <a:srgbClr val="003399"/>
    <a:srgbClr val="1515EB"/>
    <a:srgbClr val="002060"/>
    <a:srgbClr val="DED5FF"/>
    <a:srgbClr val="013D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35" y="62"/>
      </p:cViewPr>
      <p:guideLst>
        <p:guide orient="horz" pos="2931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54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FBE023C-C69E-4F4A-8892-2A2B47F9BD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191E5C-F1DC-4B79-83B7-A91F626978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885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774C8-9582-44CC-A668-C0398444ABE2}" type="datetimeFigureOut">
              <a:rPr lang="en-CA" smtClean="0"/>
              <a:t>2024-03-29</a:t>
            </a:fld>
            <a:endParaRPr lang="en-CA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08BE89A-4BE3-4522-ACBF-6E6291DF86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31160"/>
            <a:ext cx="3038319" cy="465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A75074-BB75-47AF-BDAB-97816D92D0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885" y="8831160"/>
            <a:ext cx="3038319" cy="465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4634B-B534-44A4-A949-8FB9FF463A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4313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9C72370-650D-434F-B8E8-B1B2376F8E4A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1040" y="4473891"/>
            <a:ext cx="5608320" cy="3660459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197EF5C-F980-49D8-BBB4-B119BEEE7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26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EF5C-F980-49D8-BBB4-B119BEEE7B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88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EF5C-F980-49D8-BBB4-B119BEEE7B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EF5C-F980-49D8-BBB4-B119BEEE7B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11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EF5C-F980-49D8-BBB4-B119BEEE7B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07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EF5C-F980-49D8-BBB4-B119BEEE7B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87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EF5C-F980-49D8-BBB4-B119BEEE7B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59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EF5C-F980-49D8-BBB4-B119BEEE7B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2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EF5C-F980-49D8-BBB4-B119BEEE7B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1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EF5C-F980-49D8-BBB4-B119BEEE7B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69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EF5C-F980-49D8-BBB4-B119BEEE7B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03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EF5C-F980-49D8-BBB4-B119BEEE7B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02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EF5C-F980-49D8-BBB4-B119BEEE7B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39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EF5C-F980-49D8-BBB4-B119BEEE7B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08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EF5C-F980-49D8-BBB4-B119BEEE7B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69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EF5C-F980-49D8-BBB4-B119BEEE7B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11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70C9-0AD3-4C63-9E93-CC45788116E2}" type="datetime1">
              <a:rPr lang="en-US" smtClean="0"/>
              <a:t>3/29/2024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23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249F0-22D6-4891-8ACA-449AFDC350AF}" type="datetime1">
              <a:rPr lang="en-US" smtClean="0"/>
              <a:t>3/29/2024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26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45A1-6AEF-498A-B058-42246C05F24E}" type="datetime1">
              <a:rPr lang="en-US" smtClean="0"/>
              <a:t>3/29/2024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58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24EBE76-E0BA-BA40-9B32-389C4D6652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14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BD184-B7A1-4C56-BC84-8CB0E45B8B40}" type="datetime1">
              <a:rPr lang="en-US" smtClean="0"/>
              <a:t>3/29/2024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AB97-E7BC-43A4-9280-5FD7C0B070FF}" type="datetime1">
              <a:rPr lang="en-US" smtClean="0"/>
              <a:t>3/29/2024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2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E308E-6168-4DD6-A26C-7CFDD225FFFF}" type="datetime1">
              <a:rPr lang="en-US" smtClean="0"/>
              <a:t>3/29/2024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4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1AD14-24C4-458E-818B-CF690ADFBDF9}" type="datetime1">
              <a:rPr lang="en-US" smtClean="0"/>
              <a:t>3/29/2024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81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12AFA-EC76-43F5-9BA3-D3537E886321}" type="datetime1">
              <a:rPr lang="en-US" smtClean="0"/>
              <a:t>3/29/2024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41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9E1DC-41ED-4853-924E-2963F2BE6625}" type="datetime1">
              <a:rPr lang="en-US" smtClean="0"/>
              <a:t>3/29/2024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9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08CD8-0E5E-45E1-8144-04539DA5BC23}" type="datetime1">
              <a:rPr lang="en-US" smtClean="0"/>
              <a:t>3/29/2024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4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C0B0D-2C12-4B79-B1A6-02F1B6DDB2BC}" type="datetime1">
              <a:rPr lang="en-US" smtClean="0"/>
              <a:t>3/29/2024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9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59122-1A23-4014-9F93-04155171A88B}" type="datetime1">
              <a:rPr lang="en-US" smtClean="0"/>
              <a:t>3/29/2024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5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492.png"/><Relationship Id="rId3" Type="http://schemas.openxmlformats.org/officeDocument/2006/relationships/image" Target="../media/image400.png"/><Relationship Id="rId7" Type="http://schemas.openxmlformats.org/officeDocument/2006/relationships/image" Target="../media/image440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.png"/><Relationship Id="rId5" Type="http://schemas.openxmlformats.org/officeDocument/2006/relationships/image" Target="../media/image420.png"/><Relationship Id="rId10" Type="http://schemas.openxmlformats.org/officeDocument/2006/relationships/image" Target="../media/image47.png"/><Relationship Id="rId4" Type="http://schemas.openxmlformats.org/officeDocument/2006/relationships/image" Target="../media/image410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code9.com/content-4-652630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code9.com/content-4-652630.html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hyperlink" Target="https://www.icode9.com/content-4-652630.html" TargetMode="Externa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8F324CF-FD0F-D14C-968C-B02FF046D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6" y="2800485"/>
            <a:ext cx="7467600" cy="16256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EA380A5-A254-4E9E-986B-B658C0414A1D}"/>
              </a:ext>
            </a:extLst>
          </p:cNvPr>
          <p:cNvGrpSpPr/>
          <p:nvPr/>
        </p:nvGrpSpPr>
        <p:grpSpPr>
          <a:xfrm>
            <a:off x="1" y="2538084"/>
            <a:ext cx="12191999" cy="2512291"/>
            <a:chOff x="1" y="2774420"/>
            <a:chExt cx="12191999" cy="251229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5D76DA4-98EE-49BA-A0F7-0FF65C11247D}"/>
                </a:ext>
              </a:extLst>
            </p:cNvPr>
            <p:cNvSpPr/>
            <p:nvPr/>
          </p:nvSpPr>
          <p:spPr>
            <a:xfrm>
              <a:off x="1" y="2774420"/>
              <a:ext cx="12191999" cy="2512291"/>
            </a:xfrm>
            <a:prstGeom prst="rect">
              <a:avLst/>
            </a:prstGeom>
            <a:gradFill>
              <a:gsLst>
                <a:gs pos="0">
                  <a:schemeClr val="bg1">
                    <a:lumMod val="70000"/>
                    <a:lumOff val="30000"/>
                  </a:schemeClr>
                </a:gs>
                <a:gs pos="51000">
                  <a:schemeClr val="bg1">
                    <a:alpha val="40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00F09D0-7C75-4F78-BB8B-56ACA46DDD38}"/>
                </a:ext>
              </a:extLst>
            </p:cNvPr>
            <p:cNvSpPr/>
            <p:nvPr/>
          </p:nvSpPr>
          <p:spPr>
            <a:xfrm>
              <a:off x="479321" y="3161384"/>
              <a:ext cx="11233356" cy="17383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5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感知机模型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6097AAE-D5D2-4261-A7F0-1FD161FB6D8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1" y="3161384"/>
              <a:ext cx="10894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E80C361-5065-4B03-9F13-D0B35653187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4860731"/>
              <a:ext cx="10894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720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21008" y="2896555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感知机参数更新规则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0062E37-8285-472F-B0FC-DEEBBED0B342}"/>
              </a:ext>
            </a:extLst>
          </p:cNvPr>
          <p:cNvSpPr txBox="1"/>
          <p:nvPr/>
        </p:nvSpPr>
        <p:spPr>
          <a:xfrm>
            <a:off x="615870" y="1380976"/>
            <a:ext cx="11301490" cy="427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感知机模型概述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神经元数学模型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感知机参数更新规则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感知机训练与测试伪代码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感知机收敛性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9810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48377" y="923260"/>
                <a:ext cx="6504684" cy="5567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单个神经元模型也被称为</a:t>
                </a:r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感知机</a:t>
                </a:r>
                <a:endParaRPr lang="en-CA" altLang="zh-CN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感知机是一个二分类器，输出为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-1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或</a:t>
                </a:r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，可以作为预测标签。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感知机以迭代方式更新模型参数。在每次迭代中，感知机使用一个样本更新参数：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2400" b="1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𝝎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𝝎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+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𝝎</m:t>
                    </m:r>
                  </m:oMath>
                </a14:m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𝑏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𝑏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𝜂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𝜂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𝜂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为步长或学习率，通常为很小的正数。</a:t>
                </a:r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因为感知机每次使用一个样本更新参数，所以感知机适用于在线学习问题。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7" y="923260"/>
                <a:ext cx="6504684" cy="5567037"/>
              </a:xfrm>
              <a:prstGeom prst="rect">
                <a:avLst/>
              </a:prstGeom>
              <a:blipFill>
                <a:blip r:embed="rId3"/>
                <a:stretch>
                  <a:fillRect l="-1500" r="-562" b="-15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68944B-931E-4E0A-9B34-F2F77FAA1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80129B1-A262-48CD-B261-35550DC5F028}" type="slidenum">
              <a:rPr lang="en-US" sz="2400" smtClean="0"/>
              <a:pPr/>
              <a:t>11</a:t>
            </a:fld>
            <a:endParaRPr lang="en-US" sz="2400" dirty="0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FB34EB2-AE45-4843-8F52-9CDD5319EA5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C123CF33-5A94-49FA-B16B-FE09E394A139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感知机参数更新规则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430A9E4-F745-4BF1-9341-12C4E49F1C5A}"/>
              </a:ext>
            </a:extLst>
          </p:cNvPr>
          <p:cNvGrpSpPr/>
          <p:nvPr/>
        </p:nvGrpSpPr>
        <p:grpSpPr>
          <a:xfrm>
            <a:off x="7063669" y="900427"/>
            <a:ext cx="4692252" cy="3408380"/>
            <a:chOff x="7063669" y="900427"/>
            <a:chExt cx="4692252" cy="3408380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03E7B833-A2CF-4781-ACD5-05873733A2F7}"/>
                </a:ext>
              </a:extLst>
            </p:cNvPr>
            <p:cNvGrpSpPr/>
            <p:nvPr/>
          </p:nvGrpSpPr>
          <p:grpSpPr>
            <a:xfrm>
              <a:off x="7063669" y="900427"/>
              <a:ext cx="4692252" cy="3408380"/>
              <a:chOff x="6924523" y="1029634"/>
              <a:chExt cx="4692252" cy="34083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椭圆 29">
                    <a:extLst>
                      <a:ext uri="{FF2B5EF4-FFF2-40B4-BE49-F238E27FC236}">
                        <a16:creationId xmlns:a16="http://schemas.microsoft.com/office/drawing/2014/main" id="{9F75C6AC-6282-4BAF-A944-ECABD6FA8DE1}"/>
                      </a:ext>
                    </a:extLst>
                  </p:cNvPr>
                  <p:cNvSpPr/>
                  <p:nvPr/>
                </p:nvSpPr>
                <p:spPr>
                  <a:xfrm>
                    <a:off x="6924523" y="1029634"/>
                    <a:ext cx="767938" cy="764492"/>
                  </a:xfrm>
                  <a:prstGeom prst="ellipse">
                    <a:avLst/>
                  </a:prstGeom>
                  <a:solidFill>
                    <a:srgbClr val="A8EFC6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椭圆 28">
                    <a:extLst>
                      <a:ext uri="{FF2B5EF4-FFF2-40B4-BE49-F238E27FC236}">
                        <a16:creationId xmlns:a16="http://schemas.microsoft.com/office/drawing/2014/main" id="{BA4875AB-07FB-4F3C-B265-4B2DD8C979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4523" y="1029634"/>
                    <a:ext cx="767938" cy="764492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椭圆 30">
                    <a:extLst>
                      <a:ext uri="{FF2B5EF4-FFF2-40B4-BE49-F238E27FC236}">
                        <a16:creationId xmlns:a16="http://schemas.microsoft.com/office/drawing/2014/main" id="{A043C178-4324-4953-8F6C-D6C77EB538DE}"/>
                      </a:ext>
                    </a:extLst>
                  </p:cNvPr>
                  <p:cNvSpPr/>
                  <p:nvPr/>
                </p:nvSpPr>
                <p:spPr>
                  <a:xfrm>
                    <a:off x="6924523" y="3673522"/>
                    <a:ext cx="767938" cy="764492"/>
                  </a:xfrm>
                  <a:prstGeom prst="ellipse">
                    <a:avLst/>
                  </a:prstGeom>
                  <a:solidFill>
                    <a:srgbClr val="A8EFC6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椭圆 31">
                    <a:extLst>
                      <a:ext uri="{FF2B5EF4-FFF2-40B4-BE49-F238E27FC236}">
                        <a16:creationId xmlns:a16="http://schemas.microsoft.com/office/drawing/2014/main" id="{8A79C447-9E64-4714-926E-4082E3F9414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4523" y="3673522"/>
                    <a:ext cx="767938" cy="76449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椭圆 31">
                    <a:extLst>
                      <a:ext uri="{FF2B5EF4-FFF2-40B4-BE49-F238E27FC236}">
                        <a16:creationId xmlns:a16="http://schemas.microsoft.com/office/drawing/2014/main" id="{7D530394-BAFB-459A-A8DE-050BBB649D73}"/>
                      </a:ext>
                    </a:extLst>
                  </p:cNvPr>
                  <p:cNvSpPr/>
                  <p:nvPr/>
                </p:nvSpPr>
                <p:spPr>
                  <a:xfrm>
                    <a:off x="10848837" y="2392898"/>
                    <a:ext cx="767938" cy="764492"/>
                  </a:xfrm>
                  <a:prstGeom prst="ellipse">
                    <a:avLst/>
                  </a:prstGeom>
                  <a:solidFill>
                    <a:srgbClr val="A8EFC6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zh-CN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椭圆 31">
                    <a:extLst>
                      <a:ext uri="{FF2B5EF4-FFF2-40B4-BE49-F238E27FC236}">
                        <a16:creationId xmlns:a16="http://schemas.microsoft.com/office/drawing/2014/main" id="{7D530394-BAFB-459A-A8DE-050BBB649D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48837" y="2392898"/>
                    <a:ext cx="767938" cy="764492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ACE01AA3-4410-4A1D-A3B7-22677B727E07}"/>
                  </a:ext>
                </a:extLst>
              </p:cNvPr>
              <p:cNvCxnSpPr>
                <a:cxnSpLocks/>
                <a:endCxn id="39" idx="1"/>
              </p:cNvCxnSpPr>
              <p:nvPr/>
            </p:nvCxnSpPr>
            <p:spPr>
              <a:xfrm>
                <a:off x="7649710" y="1600926"/>
                <a:ext cx="923575" cy="926377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2CE22D6A-4183-45FA-994E-A9F3DD4FFC97}"/>
                  </a:ext>
                </a:extLst>
              </p:cNvPr>
              <p:cNvCxnSpPr>
                <a:cxnSpLocks/>
                <a:endCxn id="39" idx="2"/>
              </p:cNvCxnSpPr>
              <p:nvPr/>
            </p:nvCxnSpPr>
            <p:spPr>
              <a:xfrm>
                <a:off x="7692461" y="2415008"/>
                <a:ext cx="768529" cy="383400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7143F31A-B715-48C6-9ED7-E8F40F85C46D}"/>
                  </a:ext>
                </a:extLst>
              </p:cNvPr>
              <p:cNvCxnSpPr>
                <a:cxnSpLocks/>
                <a:endCxn id="39" idx="3"/>
              </p:cNvCxnSpPr>
              <p:nvPr/>
            </p:nvCxnSpPr>
            <p:spPr>
              <a:xfrm flipV="1">
                <a:off x="7692461" y="3069513"/>
                <a:ext cx="880824" cy="806748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22325068-0BD1-4415-BBD3-5C5D6B9D47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9761" y="2797254"/>
                <a:ext cx="418418" cy="0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椭圆 36">
                    <a:extLst>
                      <a:ext uri="{FF2B5EF4-FFF2-40B4-BE49-F238E27FC236}">
                        <a16:creationId xmlns:a16="http://schemas.microsoft.com/office/drawing/2014/main" id="{3760598F-74B5-4D27-BAB8-3C946300B08D}"/>
                      </a:ext>
                    </a:extLst>
                  </p:cNvPr>
                  <p:cNvSpPr/>
                  <p:nvPr/>
                </p:nvSpPr>
                <p:spPr>
                  <a:xfrm>
                    <a:off x="6924523" y="1910930"/>
                    <a:ext cx="767938" cy="764492"/>
                  </a:xfrm>
                  <a:prstGeom prst="ellipse">
                    <a:avLst/>
                  </a:prstGeom>
                  <a:solidFill>
                    <a:srgbClr val="A8EFC6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椭圆 45">
                    <a:extLst>
                      <a:ext uri="{FF2B5EF4-FFF2-40B4-BE49-F238E27FC236}">
                        <a16:creationId xmlns:a16="http://schemas.microsoft.com/office/drawing/2014/main" id="{D3065680-E72A-4B9D-AAB6-C71FB5107E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4523" y="1910930"/>
                    <a:ext cx="767938" cy="764492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8C53C0FA-41D0-4447-8FB3-83651BA9C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257138" y="3024487"/>
                    <a:ext cx="162896" cy="3602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zh-CN" altLang="en-US" sz="2800" dirty="0"/>
                  </a:p>
                </p:txBody>
              </p:sp>
            </mc:Choice>
            <mc:Fallback xmlns="">
              <p:sp>
                <p:nvSpPr>
                  <p:cNvPr id="3" name="文本框 2">
                    <a:extLst>
                      <a:ext uri="{FF2B5EF4-FFF2-40B4-BE49-F238E27FC236}">
                        <a16:creationId xmlns:a16="http://schemas.microsoft.com/office/drawing/2014/main" id="{43E0CDA1-0EDC-482C-83A9-6AFA3BCC3B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7138" y="3024487"/>
                    <a:ext cx="162896" cy="36024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4463D67E-BED8-435F-BE1B-87934EF19D06}"/>
                  </a:ext>
                </a:extLst>
              </p:cNvPr>
              <p:cNvSpPr/>
              <p:nvPr/>
            </p:nvSpPr>
            <p:spPr>
              <a:xfrm>
                <a:off x="8460990" y="2415008"/>
                <a:ext cx="766800" cy="766800"/>
              </a:xfrm>
              <a:prstGeom prst="ellipse">
                <a:avLst/>
              </a:prstGeom>
              <a:solidFill>
                <a:srgbClr val="A8EFC6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8762F1E4-EFC7-45FC-9E71-9672B8A6198E}"/>
                  </a:ext>
                </a:extLst>
              </p:cNvPr>
              <p:cNvSpPr/>
              <p:nvPr/>
            </p:nvSpPr>
            <p:spPr>
              <a:xfrm>
                <a:off x="9660330" y="2392898"/>
                <a:ext cx="767938" cy="766800"/>
              </a:xfrm>
              <a:prstGeom prst="ellipse">
                <a:avLst/>
              </a:prstGeom>
              <a:solidFill>
                <a:srgbClr val="A8EFC6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连接符: 肘形 50">
                <a:extLst>
                  <a:ext uri="{FF2B5EF4-FFF2-40B4-BE49-F238E27FC236}">
                    <a16:creationId xmlns:a16="http://schemas.microsoft.com/office/drawing/2014/main" id="{2979E0F0-0C8C-45BB-A2C1-BE27F1836FB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784750" y="2561355"/>
                <a:ext cx="445897" cy="377687"/>
              </a:xfrm>
              <a:prstGeom prst="bentConnector3">
                <a:avLst>
                  <a:gd name="adj1" fmla="val 42593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15A9A339-A172-4017-8B88-77901FADBC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0419" y="2783444"/>
                <a:ext cx="418418" cy="0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7F10E7A9-E1B5-4D42-89EA-CA58AE793BD1}"/>
                      </a:ext>
                    </a:extLst>
                  </p:cNvPr>
                  <p:cNvSpPr/>
                  <p:nvPr/>
                </p:nvSpPr>
                <p:spPr>
                  <a:xfrm>
                    <a:off x="8005970" y="1728841"/>
                    <a:ext cx="542007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CA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7F10E7A9-E1B5-4D42-89EA-CA58AE793BD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5970" y="1728841"/>
                    <a:ext cx="542007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矩形 53">
                    <a:extLst>
                      <a:ext uri="{FF2B5EF4-FFF2-40B4-BE49-F238E27FC236}">
                        <a16:creationId xmlns:a16="http://schemas.microsoft.com/office/drawing/2014/main" id="{E457F76D-F084-47E8-AA0A-A81167BC44EE}"/>
                      </a:ext>
                    </a:extLst>
                  </p:cNvPr>
                  <p:cNvSpPr/>
                  <p:nvPr/>
                </p:nvSpPr>
                <p:spPr>
                  <a:xfrm>
                    <a:off x="7804621" y="2136135"/>
                    <a:ext cx="547971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CA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54" name="矩形 53">
                    <a:extLst>
                      <a:ext uri="{FF2B5EF4-FFF2-40B4-BE49-F238E27FC236}">
                        <a16:creationId xmlns:a16="http://schemas.microsoft.com/office/drawing/2014/main" id="{E457F76D-F084-47E8-AA0A-A81167BC44E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04621" y="2136135"/>
                    <a:ext cx="547971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矩形 54">
                    <a:extLst>
                      <a:ext uri="{FF2B5EF4-FFF2-40B4-BE49-F238E27FC236}">
                        <a16:creationId xmlns:a16="http://schemas.microsoft.com/office/drawing/2014/main" id="{27E63E90-52CA-46F4-B3AE-8ACE399F7097}"/>
                      </a:ext>
                    </a:extLst>
                  </p:cNvPr>
                  <p:cNvSpPr/>
                  <p:nvPr/>
                </p:nvSpPr>
                <p:spPr>
                  <a:xfrm>
                    <a:off x="7980749" y="3385579"/>
                    <a:ext cx="606896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CA" altLang="zh-CN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55" name="矩形 54">
                    <a:extLst>
                      <a:ext uri="{FF2B5EF4-FFF2-40B4-BE49-F238E27FC236}">
                        <a16:creationId xmlns:a16="http://schemas.microsoft.com/office/drawing/2014/main" id="{27E63E90-52CA-46F4-B3AE-8ACE399F70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0749" y="3385579"/>
                    <a:ext cx="606896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19C1BE41-CE2B-4916-BC0A-557931BF7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5272" y="2058286"/>
                <a:ext cx="0" cy="356722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23B3C6E8-5504-4F61-AE7C-ED03431717C3}"/>
                      </a:ext>
                    </a:extLst>
                  </p:cNvPr>
                  <p:cNvSpPr/>
                  <p:nvPr/>
                </p:nvSpPr>
                <p:spPr>
                  <a:xfrm>
                    <a:off x="8610600" y="1691199"/>
                    <a:ext cx="373051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i="1" spc="-10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23B3C6E8-5504-4F61-AE7C-ED03431717C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10600" y="1691199"/>
                    <a:ext cx="373051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B8ED8C9-B6BE-4789-B159-81CAED23935A}"/>
                    </a:ext>
                  </a:extLst>
                </p:cNvPr>
                <p:cNvSpPr txBox="1"/>
                <p:nvPr/>
              </p:nvSpPr>
              <p:spPr>
                <a:xfrm>
                  <a:off x="8725989" y="2314875"/>
                  <a:ext cx="793615" cy="7630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B8ED8C9-B6BE-4789-B159-81CAED2393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5989" y="2314875"/>
                  <a:ext cx="793615" cy="76309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40917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46788" y="924696"/>
                <a:ext cx="11333568" cy="321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给定一个训练样本</a:t>
                </a:r>
                <a14:m>
                  <m:oMath xmlns:m="http://schemas.openxmlformats.org/officeDocument/2006/math">
                    <m:r>
                      <a:rPr lang="en-CA" altLang="zh-CN" sz="24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CA" altLang="zh-CN" sz="24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，感知机参数更新准则为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400" b="1" dirty="0">
                    <a:ea typeface="Microsoft YaHei" panose="020B0503020204020204" pitchFamily="34" charset="-122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zh-CN" altLang="en-US" sz="2400" b="1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𝝎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𝝎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+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𝝎</m:t>
                    </m:r>
                  </m:oMath>
                </a14:m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𝝎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𝜂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endParaRPr lang="en-CA" altLang="zh-CN" sz="24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sz="2400" b="0" dirty="0">
                    <a:ea typeface="Microsoft YaHei" panose="020B0503020204020204" pitchFamily="34" charset="-122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𝑏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𝑏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𝜂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如果感知机分类正确，即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𝝎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𝜂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0</m:t>
                      </m:r>
                    </m:oMath>
                  </m:oMathPara>
                </a14:m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𝜂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0</m:t>
                      </m:r>
                    </m:oMath>
                  </m:oMathPara>
                </a14:m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此时，感知机参数不更新。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88" y="924696"/>
                <a:ext cx="11333568" cy="3216265"/>
              </a:xfrm>
              <a:prstGeom prst="rect">
                <a:avLst/>
              </a:prstGeom>
              <a:blipFill>
                <a:blip r:embed="rId3"/>
                <a:stretch>
                  <a:fillRect l="-699" t="-1518" b="-36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B915EAA-520A-416E-B460-8E39BCF25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80129B1-A262-48CD-B261-35550DC5F028}" type="slidenum">
              <a:rPr lang="en-US" sz="2400" smtClean="0"/>
              <a:pPr/>
              <a:t>12</a:t>
            </a:fld>
            <a:endParaRPr lang="en-US" sz="24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30059BC-C598-4564-AA76-AE291C56E2AF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8A573D6-6B18-48EC-A232-69CC506414DD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感知机参数更新规则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5048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34306" y="687394"/>
                <a:ext cx="11333568" cy="6095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给定一个训练样本</a:t>
                </a:r>
                <a14:m>
                  <m:oMath xmlns:m="http://schemas.openxmlformats.org/officeDocument/2006/math">
                    <m:r>
                      <a:rPr lang="en-CA" altLang="zh-CN" sz="22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CA" altLang="zh-CN" sz="22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 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sz="22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CA" altLang="zh-CN" sz="22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，感知机参数更新准则为</a:t>
                </a:r>
                <a:endParaRPr lang="en-US" altLang="zh-CN" sz="22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b="1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𝝎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lang="zh-CN" altLang="en-US" sz="2200" b="1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𝝎</m:t>
                      </m:r>
                      <m:r>
                        <a:rPr lang="en-US" altLang="zh-CN" sz="220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>
                        <a:rPr lang="en-US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200" b="1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𝝎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lang="zh-CN" altLang="en-US" sz="2200" b="1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𝝎</m:t>
                      </m:r>
                      <m:r>
                        <a:rPr lang="en-US" altLang="zh-CN" sz="2200" b="1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>
                        <a:rPr lang="zh-CN" altLang="en-US" sz="220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𝜂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altLang="zh-CN" sz="22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𝑏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𝑏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220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𝜂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2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如果感知机分类错误，假设</a:t>
                </a:r>
                <a:r>
                  <a:rPr lang="en-US" altLang="zh-CN" sz="2200" dirty="0"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1</m:t>
                    </m:r>
                  </m:oMath>
                </a14:m>
                <a:r>
                  <a:rPr lang="zh-CN" altLang="en-US" sz="2200" b="0" i="1" dirty="0">
                    <a:latin typeface="Cambria Math" panose="02040503050406030204" pitchFamily="18" charset="0"/>
                    <a:ea typeface="Microsoft YaHei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lang="en-CA" altLang="zh-CN" sz="22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−1</m:t>
                    </m:r>
                  </m:oMath>
                </a14:m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，此时由于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lang="en-CA" altLang="zh-CN" sz="22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−1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CA" altLang="zh-CN" sz="22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𝑧</m:t>
                        </m:r>
                        <m:r>
                          <a:rPr lang="en-CA" altLang="zh-CN" sz="22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=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𝝎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+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𝑏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&lt;0</m:t>
                    </m:r>
                  </m:oMath>
                </a14:m>
                <a:endParaRPr lang="en-US" altLang="zh-CN" sz="22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当参数更新后，净输入为</a:t>
                </a:r>
                <a:endParaRPr lang="en-US" altLang="zh-CN" sz="22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200" b="1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𝝎</m:t>
                              </m:r>
                              <m:r>
                                <a:rPr lang="en-US" altLang="zh-CN" sz="2200" b="1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+∆</m:t>
                              </m:r>
                              <m:r>
                                <a:rPr lang="en-US" altLang="zh-CN" sz="2200" b="1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𝝎</m:t>
                              </m:r>
                            </m:e>
                          </m:d>
                        </m:e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d>
                        <m:d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𝑏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r>
                            <a:rPr lang="en-US" altLang="zh-CN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200" b="1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𝝎</m:t>
                              </m:r>
                              <m:r>
                                <a:rPr lang="en-US" altLang="zh-CN" sz="2200" b="1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</m:t>
                              </m:r>
                              <m:r>
                                <a:rPr lang="en-CA" altLang="zh-CN" sz="22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𝜂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1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𝑏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+2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CA" altLang="zh-CN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altLang="zh-CN" sz="2200" dirty="0">
                    <a:ea typeface="Microsoft YaHei" panose="020B0503020204020204" pitchFamily="34" charset="-122"/>
                  </a:rPr>
                  <a:t>                 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𝝎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+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𝑏</m:t>
                    </m:r>
                    <m:r>
                      <m:rPr>
                        <m:nor/>
                      </m:rPr>
                      <a:rPr lang="en-US" altLang="zh-CN" sz="2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m:t>+</m:t>
                    </m:r>
                    <m:r>
                      <a:rPr lang="en-CA" altLang="zh-CN" sz="22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2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𝜂</m:t>
                    </m:r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+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𝜂</m:t>
                    </m:r>
                  </m:oMath>
                </a14:m>
                <a:endParaRPr lang="en-CA" altLang="zh-CN" sz="22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2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 </m:t>
                      </m:r>
                      <m:r>
                        <a:rPr lang="en-CA" altLang="zh-CN" sz="22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               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&gt;</m:t>
                      </m:r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>
                        <a:rPr lang="en-US" altLang="zh-CN" sz="220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𝑏</m:t>
                      </m:r>
                    </m:oMath>
                  </m:oMathPara>
                </a14:m>
                <a:endParaRPr lang="en-US" altLang="zh-CN" sz="2200" dirty="0"/>
              </a:p>
              <a:p>
                <a:pPr marL="342900" indent="-34290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可以看出参数更新后，净输入</a:t>
                </a:r>
                <a14:m>
                  <m:oMath xmlns:m="http://schemas.openxmlformats.org/officeDocument/2006/math">
                    <m:r>
                      <a:rPr lang="en-CA" altLang="zh-CN" sz="22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变大。根据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altLang="zh-CN" sz="2400">
                        <a:latin typeface="Cambria Math" panose="02040503050406030204" pitchFamily="18" charset="0"/>
                      </a:rPr>
                      <m:t>sgn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，一旦净输入</a:t>
                </a:r>
                <a14:m>
                  <m:oMath xmlns:m="http://schemas.openxmlformats.org/officeDocument/2006/math">
                    <m:r>
                      <a:rPr lang="en-CA" altLang="zh-CN" sz="22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大于</a:t>
                </a:r>
                <a:r>
                  <a:rPr lang="en-CA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</a:t>
                </a: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，预测标签由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-1</a:t>
                </a: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变为</a:t>
                </a:r>
                <a:r>
                  <a:rPr lang="en-CA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，预测标签有可能变正确。</a:t>
                </a:r>
                <a:endParaRPr lang="en-US" altLang="zh-CN" sz="22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06" y="687394"/>
                <a:ext cx="11333568" cy="6095451"/>
              </a:xfrm>
              <a:prstGeom prst="rect">
                <a:avLst/>
              </a:prstGeom>
              <a:blipFill>
                <a:blip r:embed="rId3"/>
                <a:stretch>
                  <a:fillRect l="-591" b="-1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16635B1-717D-47EB-BD77-921769532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80129B1-A262-48CD-B261-35550DC5F028}" type="slidenum">
              <a:rPr lang="en-US" sz="2400" smtClean="0"/>
              <a:pPr/>
              <a:t>13</a:t>
            </a:fld>
            <a:endParaRPr lang="en-US" sz="240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5C17755-02BD-4333-8E87-FCA69F72777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A8CA438-671C-4F83-95F3-3FE71F5BC395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感知机参数更新规则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8253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任意多边形: 形状 87">
            <a:extLst>
              <a:ext uri="{FF2B5EF4-FFF2-40B4-BE49-F238E27FC236}">
                <a16:creationId xmlns:a16="http://schemas.microsoft.com/office/drawing/2014/main" id="{5B8FEDFB-A42F-462C-A22E-C5F90F54C720}"/>
              </a:ext>
            </a:extLst>
          </p:cNvPr>
          <p:cNvSpPr/>
          <p:nvPr/>
        </p:nvSpPr>
        <p:spPr>
          <a:xfrm rot="10800000">
            <a:off x="9426049" y="3369194"/>
            <a:ext cx="482706" cy="1432392"/>
          </a:xfrm>
          <a:custGeom>
            <a:avLst/>
            <a:gdLst>
              <a:gd name="connsiteX0" fmla="*/ 152394 w 226143"/>
              <a:gd name="connsiteY0" fmla="*/ 0 h 914400"/>
              <a:gd name="connsiteX1" fmla="*/ 226143 w 226143"/>
              <a:gd name="connsiteY1" fmla="*/ 0 h 914400"/>
              <a:gd name="connsiteX2" fmla="*/ 226143 w 226143"/>
              <a:gd name="connsiteY2" fmla="*/ 914400 h 914400"/>
              <a:gd name="connsiteX3" fmla="*/ 152394 w 226143"/>
              <a:gd name="connsiteY3" fmla="*/ 914400 h 914400"/>
              <a:gd name="connsiteX4" fmla="*/ 76197 w 226143"/>
              <a:gd name="connsiteY4" fmla="*/ 838203 h 914400"/>
              <a:gd name="connsiteX5" fmla="*/ 76197 w 226143"/>
              <a:gd name="connsiteY5" fmla="*/ 533397 h 914400"/>
              <a:gd name="connsiteX6" fmla="*/ 0 w 226143"/>
              <a:gd name="connsiteY6" fmla="*/ 457200 h 914400"/>
              <a:gd name="connsiteX7" fmla="*/ 76197 w 226143"/>
              <a:gd name="connsiteY7" fmla="*/ 381003 h 914400"/>
              <a:gd name="connsiteX8" fmla="*/ 76197 w 226143"/>
              <a:gd name="connsiteY8" fmla="*/ 76197 h 914400"/>
              <a:gd name="connsiteX9" fmla="*/ 152394 w 226143"/>
              <a:gd name="connsiteY9" fmla="*/ 0 h 914400"/>
              <a:gd name="connsiteX0" fmla="*/ 226143 w 255871"/>
              <a:gd name="connsiteY0" fmla="*/ 0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2424 h 914400"/>
              <a:gd name="connsiteX0" fmla="*/ 229299 w 255871"/>
              <a:gd name="connsiteY0" fmla="*/ 914379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2424 h 914400"/>
              <a:gd name="connsiteX0" fmla="*/ 229299 w 257110"/>
              <a:gd name="connsiteY0" fmla="*/ 915568 h 915589"/>
              <a:gd name="connsiteX1" fmla="*/ 226143 w 257110"/>
              <a:gd name="connsiteY1" fmla="*/ 915589 h 915589"/>
              <a:gd name="connsiteX2" fmla="*/ 152394 w 257110"/>
              <a:gd name="connsiteY2" fmla="*/ 915589 h 915589"/>
              <a:gd name="connsiteX3" fmla="*/ 76197 w 257110"/>
              <a:gd name="connsiteY3" fmla="*/ 839392 h 915589"/>
              <a:gd name="connsiteX4" fmla="*/ 76197 w 257110"/>
              <a:gd name="connsiteY4" fmla="*/ 534586 h 915589"/>
              <a:gd name="connsiteX5" fmla="*/ 0 w 257110"/>
              <a:gd name="connsiteY5" fmla="*/ 458389 h 915589"/>
              <a:gd name="connsiteX6" fmla="*/ 76197 w 257110"/>
              <a:gd name="connsiteY6" fmla="*/ 382192 h 915589"/>
              <a:gd name="connsiteX7" fmla="*/ 76197 w 257110"/>
              <a:gd name="connsiteY7" fmla="*/ 77386 h 915589"/>
              <a:gd name="connsiteX8" fmla="*/ 152394 w 257110"/>
              <a:gd name="connsiteY8" fmla="*/ 1189 h 915589"/>
              <a:gd name="connsiteX9" fmla="*/ 257110 w 257110"/>
              <a:gd name="connsiteY9" fmla="*/ 0 h 915589"/>
              <a:gd name="connsiteX0" fmla="*/ 229299 w 232336"/>
              <a:gd name="connsiteY0" fmla="*/ 914845 h 914866"/>
              <a:gd name="connsiteX1" fmla="*/ 226143 w 232336"/>
              <a:gd name="connsiteY1" fmla="*/ 914866 h 914866"/>
              <a:gd name="connsiteX2" fmla="*/ 152394 w 232336"/>
              <a:gd name="connsiteY2" fmla="*/ 914866 h 914866"/>
              <a:gd name="connsiteX3" fmla="*/ 76197 w 232336"/>
              <a:gd name="connsiteY3" fmla="*/ 838669 h 914866"/>
              <a:gd name="connsiteX4" fmla="*/ 76197 w 232336"/>
              <a:gd name="connsiteY4" fmla="*/ 533863 h 914866"/>
              <a:gd name="connsiteX5" fmla="*/ 0 w 232336"/>
              <a:gd name="connsiteY5" fmla="*/ 457666 h 914866"/>
              <a:gd name="connsiteX6" fmla="*/ 76197 w 232336"/>
              <a:gd name="connsiteY6" fmla="*/ 381469 h 914866"/>
              <a:gd name="connsiteX7" fmla="*/ 76197 w 232336"/>
              <a:gd name="connsiteY7" fmla="*/ 76663 h 914866"/>
              <a:gd name="connsiteX8" fmla="*/ 152394 w 232336"/>
              <a:gd name="connsiteY8" fmla="*/ 466 h 914866"/>
              <a:gd name="connsiteX9" fmla="*/ 232336 w 232336"/>
              <a:gd name="connsiteY9" fmla="*/ 0 h 914866"/>
              <a:gd name="connsiteX0" fmla="*/ 229299 w 229299"/>
              <a:gd name="connsiteY0" fmla="*/ 914845 h 914866"/>
              <a:gd name="connsiteX1" fmla="*/ 226143 w 229299"/>
              <a:gd name="connsiteY1" fmla="*/ 914866 h 914866"/>
              <a:gd name="connsiteX2" fmla="*/ 152394 w 229299"/>
              <a:gd name="connsiteY2" fmla="*/ 914866 h 914866"/>
              <a:gd name="connsiteX3" fmla="*/ 76197 w 229299"/>
              <a:gd name="connsiteY3" fmla="*/ 838669 h 914866"/>
              <a:gd name="connsiteX4" fmla="*/ 76197 w 229299"/>
              <a:gd name="connsiteY4" fmla="*/ 533863 h 914866"/>
              <a:gd name="connsiteX5" fmla="*/ 0 w 229299"/>
              <a:gd name="connsiteY5" fmla="*/ 457666 h 914866"/>
              <a:gd name="connsiteX6" fmla="*/ 76197 w 229299"/>
              <a:gd name="connsiteY6" fmla="*/ 381469 h 914866"/>
              <a:gd name="connsiteX7" fmla="*/ 76197 w 229299"/>
              <a:gd name="connsiteY7" fmla="*/ 76663 h 914866"/>
              <a:gd name="connsiteX8" fmla="*/ 152394 w 229299"/>
              <a:gd name="connsiteY8" fmla="*/ 466 h 914866"/>
              <a:gd name="connsiteX9" fmla="*/ 222427 w 229299"/>
              <a:gd name="connsiteY9" fmla="*/ 0 h 914866"/>
              <a:gd name="connsiteX0" fmla="*/ 229299 w 229859"/>
              <a:gd name="connsiteY0" fmla="*/ 914845 h 914866"/>
              <a:gd name="connsiteX1" fmla="*/ 226143 w 229859"/>
              <a:gd name="connsiteY1" fmla="*/ 914866 h 914866"/>
              <a:gd name="connsiteX2" fmla="*/ 152394 w 229859"/>
              <a:gd name="connsiteY2" fmla="*/ 914866 h 914866"/>
              <a:gd name="connsiteX3" fmla="*/ 76197 w 229859"/>
              <a:gd name="connsiteY3" fmla="*/ 838669 h 914866"/>
              <a:gd name="connsiteX4" fmla="*/ 76197 w 229859"/>
              <a:gd name="connsiteY4" fmla="*/ 533863 h 914866"/>
              <a:gd name="connsiteX5" fmla="*/ 0 w 229859"/>
              <a:gd name="connsiteY5" fmla="*/ 457666 h 914866"/>
              <a:gd name="connsiteX6" fmla="*/ 76197 w 229859"/>
              <a:gd name="connsiteY6" fmla="*/ 381469 h 914866"/>
              <a:gd name="connsiteX7" fmla="*/ 76197 w 229859"/>
              <a:gd name="connsiteY7" fmla="*/ 76663 h 914866"/>
              <a:gd name="connsiteX8" fmla="*/ 152394 w 229859"/>
              <a:gd name="connsiteY8" fmla="*/ 466 h 914866"/>
              <a:gd name="connsiteX9" fmla="*/ 229859 w 229859"/>
              <a:gd name="connsiteY9" fmla="*/ 0 h 9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859" h="914866">
                <a:moveTo>
                  <a:pt x="229299" y="914845"/>
                </a:moveTo>
                <a:lnTo>
                  <a:pt x="226143" y="914866"/>
                </a:lnTo>
                <a:lnTo>
                  <a:pt x="152394" y="914866"/>
                </a:lnTo>
                <a:cubicBezTo>
                  <a:pt x="110312" y="914866"/>
                  <a:pt x="76197" y="880751"/>
                  <a:pt x="76197" y="838669"/>
                </a:cubicBezTo>
                <a:lnTo>
                  <a:pt x="76197" y="533863"/>
                </a:lnTo>
                <a:cubicBezTo>
                  <a:pt x="76197" y="491781"/>
                  <a:pt x="42082" y="457666"/>
                  <a:pt x="0" y="457666"/>
                </a:cubicBezTo>
                <a:cubicBezTo>
                  <a:pt x="42082" y="457666"/>
                  <a:pt x="76197" y="423551"/>
                  <a:pt x="76197" y="381469"/>
                </a:cubicBezTo>
                <a:lnTo>
                  <a:pt x="76197" y="76663"/>
                </a:lnTo>
                <a:cubicBezTo>
                  <a:pt x="76197" y="34581"/>
                  <a:pt x="110312" y="466"/>
                  <a:pt x="152394" y="466"/>
                </a:cubicBezTo>
                <a:lnTo>
                  <a:pt x="229859" y="0"/>
                </a:ln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C5989F21-8AFF-4656-A8E1-AB5EFA3A592F}"/>
              </a:ext>
            </a:extLst>
          </p:cNvPr>
          <p:cNvGrpSpPr/>
          <p:nvPr/>
        </p:nvGrpSpPr>
        <p:grpSpPr>
          <a:xfrm>
            <a:off x="1552842" y="1467684"/>
            <a:ext cx="7874047" cy="4789592"/>
            <a:chOff x="1552842" y="1467684"/>
            <a:chExt cx="7874047" cy="4789592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5D2BEF3C-DC2F-43E8-B4A2-BF1EC1FE1FCA}"/>
                </a:ext>
              </a:extLst>
            </p:cNvPr>
            <p:cNvSpPr/>
            <p:nvPr/>
          </p:nvSpPr>
          <p:spPr>
            <a:xfrm>
              <a:off x="3527989" y="3517342"/>
              <a:ext cx="1828800" cy="914399"/>
            </a:xfrm>
            <a:prstGeom prst="ellipse">
              <a:avLst/>
            </a:prstGeom>
            <a:solidFill>
              <a:srgbClr val="A8EF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6966B913-4C0C-4CAB-A9B5-77AEC238F15C}"/>
                    </a:ext>
                  </a:extLst>
                </p:cNvPr>
                <p:cNvSpPr txBox="1"/>
                <p:nvPr/>
              </p:nvSpPr>
              <p:spPr>
                <a:xfrm>
                  <a:off x="3619660" y="3600027"/>
                  <a:ext cx="157145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zh-CN" sz="20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6966B913-4C0C-4CAB-A9B5-77AEC238F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9660" y="3600027"/>
                  <a:ext cx="1571456" cy="707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421A8FD8-2189-43EF-98C2-38E6E1E2FFCE}"/>
                    </a:ext>
                  </a:extLst>
                </p:cNvPr>
                <p:cNvSpPr/>
                <p:nvPr/>
              </p:nvSpPr>
              <p:spPr>
                <a:xfrm>
                  <a:off x="1552842" y="2288710"/>
                  <a:ext cx="914400" cy="914400"/>
                </a:xfrm>
                <a:prstGeom prst="ellipse">
                  <a:avLst/>
                </a:prstGeom>
                <a:solidFill>
                  <a:srgbClr val="A8EFC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421A8FD8-2189-43EF-98C2-38E6E1E2FF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2842" y="2288710"/>
                  <a:ext cx="914400" cy="9144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5F80E79B-B832-464A-A151-5ECBB3119F35}"/>
                    </a:ext>
                  </a:extLst>
                </p:cNvPr>
                <p:cNvSpPr/>
                <p:nvPr/>
              </p:nvSpPr>
              <p:spPr>
                <a:xfrm>
                  <a:off x="1552842" y="3486086"/>
                  <a:ext cx="914400" cy="914400"/>
                </a:xfrm>
                <a:prstGeom prst="ellipse">
                  <a:avLst/>
                </a:prstGeom>
                <a:solidFill>
                  <a:srgbClr val="A8EFC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5F80E79B-B832-464A-A151-5ECBB3119F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2842" y="3486086"/>
                  <a:ext cx="914400" cy="914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32A7E6FC-2062-4146-B50F-9C1CF1FB2551}"/>
                    </a:ext>
                  </a:extLst>
                </p:cNvPr>
                <p:cNvSpPr/>
                <p:nvPr/>
              </p:nvSpPr>
              <p:spPr>
                <a:xfrm>
                  <a:off x="1552842" y="5342876"/>
                  <a:ext cx="914400" cy="914400"/>
                </a:xfrm>
                <a:prstGeom prst="ellipse">
                  <a:avLst/>
                </a:prstGeom>
                <a:solidFill>
                  <a:srgbClr val="A8EFC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32A7E6FC-2062-4146-B50F-9C1CF1FB25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2842" y="5342876"/>
                  <a:ext cx="914400" cy="914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3C6B7B6D-E0BD-49B2-AD60-9371BB8FFE4B}"/>
                    </a:ext>
                  </a:extLst>
                </p:cNvPr>
                <p:cNvSpPr/>
                <p:nvPr/>
              </p:nvSpPr>
              <p:spPr>
                <a:xfrm>
                  <a:off x="7284865" y="3486086"/>
                  <a:ext cx="914400" cy="914400"/>
                </a:xfrm>
                <a:prstGeom prst="ellipse">
                  <a:avLst/>
                </a:prstGeom>
                <a:solidFill>
                  <a:srgbClr val="A8EFC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CN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3C6B7B6D-E0BD-49B2-AD60-9371BB8FFE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4865" y="3486086"/>
                  <a:ext cx="914400" cy="914400"/>
                </a:xfrm>
                <a:prstGeom prst="ellipse">
                  <a:avLst/>
                </a:prstGeom>
                <a:blipFill>
                  <a:blip r:embed="rId7"/>
                  <a:stretch>
                    <a:fillRect r="-3268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0D2B89BB-6398-497F-A43A-DE9008418A11}"/>
                </a:ext>
              </a:extLst>
            </p:cNvPr>
            <p:cNvCxnSpPr>
              <a:cxnSpLocks/>
            </p:cNvCxnSpPr>
            <p:nvPr/>
          </p:nvCxnSpPr>
          <p:spPr>
            <a:xfrm>
              <a:off x="2436762" y="2917065"/>
              <a:ext cx="1163002" cy="81916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F5BAD0F6-BDB5-49F8-BF0B-CAD5CB68D874}"/>
                </a:ext>
              </a:extLst>
            </p:cNvPr>
            <p:cNvCxnSpPr>
              <a:cxnSpLocks/>
            </p:cNvCxnSpPr>
            <p:nvPr/>
          </p:nvCxnSpPr>
          <p:spPr>
            <a:xfrm>
              <a:off x="2467242" y="3943286"/>
              <a:ext cx="1039722" cy="363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0FB4738B-EF67-4968-BD30-2391B0B0ACD6}"/>
                </a:ext>
              </a:extLst>
            </p:cNvPr>
            <p:cNvCxnSpPr>
              <a:cxnSpLocks/>
              <a:stCxn id="38" idx="7"/>
            </p:cNvCxnSpPr>
            <p:nvPr/>
          </p:nvCxnSpPr>
          <p:spPr>
            <a:xfrm flipV="1">
              <a:off x="2333331" y="4148193"/>
              <a:ext cx="1266433" cy="1328594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240AEF69-D9A7-488C-81E1-5FE0C25C1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0376" y="3943286"/>
              <a:ext cx="451642" cy="363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570BCCE0-7215-4B4A-A295-0AC7B2C6FF79}"/>
                </a:ext>
              </a:extLst>
            </p:cNvPr>
            <p:cNvSpPr/>
            <p:nvPr/>
          </p:nvSpPr>
          <p:spPr>
            <a:xfrm>
              <a:off x="5852018" y="3486086"/>
              <a:ext cx="914400" cy="914400"/>
            </a:xfrm>
            <a:prstGeom prst="ellipse">
              <a:avLst/>
            </a:prstGeom>
            <a:solidFill>
              <a:srgbClr val="A8EF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1A39ED07-D1F1-42B5-B2B8-74314A660FE3}"/>
                </a:ext>
              </a:extLst>
            </p:cNvPr>
            <p:cNvCxnSpPr>
              <a:cxnSpLocks/>
            </p:cNvCxnSpPr>
            <p:nvPr/>
          </p:nvCxnSpPr>
          <p:spPr>
            <a:xfrm>
              <a:off x="6768979" y="3943286"/>
              <a:ext cx="498219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连接符: 肘形 45">
              <a:extLst>
                <a:ext uri="{FF2B5EF4-FFF2-40B4-BE49-F238E27FC236}">
                  <a16:creationId xmlns:a16="http://schemas.microsoft.com/office/drawing/2014/main" id="{51533802-6FCD-41E8-A233-ECDB641D644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0994" y="3696444"/>
              <a:ext cx="530939" cy="451747"/>
            </a:xfrm>
            <a:prstGeom prst="bentConnector3">
              <a:avLst>
                <a:gd name="adj1" fmla="val 4259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E6F30B9C-BB0C-4DF4-AA89-5FB54CA0D42F}"/>
                    </a:ext>
                  </a:extLst>
                </p:cNvPr>
                <p:cNvSpPr/>
                <p:nvPr/>
              </p:nvSpPr>
              <p:spPr>
                <a:xfrm>
                  <a:off x="2433685" y="2656392"/>
                  <a:ext cx="61189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E6F30B9C-BB0C-4DF4-AA89-5FB54CA0D4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3685" y="2656392"/>
                  <a:ext cx="611898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F443F0F0-BF88-406C-97AA-D33383743808}"/>
                    </a:ext>
                  </a:extLst>
                </p:cNvPr>
                <p:cNvSpPr/>
                <p:nvPr/>
              </p:nvSpPr>
              <p:spPr>
                <a:xfrm>
                  <a:off x="2433685" y="3508277"/>
                  <a:ext cx="61901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F443F0F0-BF88-406C-97AA-D333837438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3685" y="3508277"/>
                  <a:ext cx="619016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FD591C79-0339-47DA-90A2-86FE69F09E49}"/>
                    </a:ext>
                  </a:extLst>
                </p:cNvPr>
                <p:cNvSpPr/>
                <p:nvPr/>
              </p:nvSpPr>
              <p:spPr>
                <a:xfrm>
                  <a:off x="2423853" y="4466490"/>
                  <a:ext cx="61901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FD591C79-0339-47DA-90A2-86FE69F09E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3853" y="4466490"/>
                  <a:ext cx="619016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: 圆角 1">
                  <a:extLst>
                    <a:ext uri="{FF2B5EF4-FFF2-40B4-BE49-F238E27FC236}">
                      <a16:creationId xmlns:a16="http://schemas.microsoft.com/office/drawing/2014/main" id="{74376E52-1E38-4A45-95C7-976EAB60C7ED}"/>
                    </a:ext>
                  </a:extLst>
                </p:cNvPr>
                <p:cNvSpPr/>
                <p:nvPr/>
              </p:nvSpPr>
              <p:spPr>
                <a:xfrm>
                  <a:off x="6853740" y="1467684"/>
                  <a:ext cx="1787944" cy="717397"/>
                </a:xfrm>
                <a:prstGeom prst="roundRect">
                  <a:avLst/>
                </a:prstGeom>
                <a:solidFill>
                  <a:srgbClr val="DED5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𝝎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=</m:t>
                        </m:r>
                        <m:r>
                          <a:rPr lang="zh-CN" alt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𝝎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+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zh-CN" alt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𝝎</m:t>
                        </m:r>
                      </m:oMath>
                    </m:oMathPara>
                  </a14:m>
                  <a:endParaRPr lang="en-CA" altLang="zh-CN" sz="2000" b="1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𝑏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=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𝑏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+∆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矩形: 圆角 1">
                  <a:extLst>
                    <a:ext uri="{FF2B5EF4-FFF2-40B4-BE49-F238E27FC236}">
                      <a16:creationId xmlns:a16="http://schemas.microsoft.com/office/drawing/2014/main" id="{74376E52-1E38-4A45-95C7-976EAB60C7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3740" y="1467684"/>
                  <a:ext cx="1787944" cy="717397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EB2FE0FD-1BD1-493B-8591-181ABE36BC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33729" y="2185081"/>
              <a:ext cx="0" cy="13010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2C248886-ED84-45C4-AE13-4EC55D337636}"/>
                    </a:ext>
                  </a:extLst>
                </p:cNvPr>
                <p:cNvSpPr/>
                <p:nvPr/>
              </p:nvSpPr>
              <p:spPr>
                <a:xfrm>
                  <a:off x="8996515" y="1595549"/>
                  <a:ext cx="4303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2C248886-ED84-45C4-AE13-4EC55D3376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6515" y="1595549"/>
                  <a:ext cx="430374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99BF1549-6144-41EA-8861-0A80B9C54C00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8641684" y="1826382"/>
              <a:ext cx="25651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连接符: 曲线 54">
              <a:extLst>
                <a:ext uri="{FF2B5EF4-FFF2-40B4-BE49-F238E27FC236}">
                  <a16:creationId xmlns:a16="http://schemas.microsoft.com/office/drawing/2014/main" id="{C100693C-FD6B-43A9-AE6F-CD5036553620}"/>
                </a:ext>
              </a:extLst>
            </p:cNvPr>
            <p:cNvCxnSpPr>
              <a:cxnSpLocks/>
              <a:stCxn id="2" idx="1"/>
              <a:endCxn id="47" idx="0"/>
            </p:cNvCxnSpPr>
            <p:nvPr/>
          </p:nvCxnSpPr>
          <p:spPr>
            <a:xfrm rot="10800000" flipV="1">
              <a:off x="2739634" y="1826382"/>
              <a:ext cx="4114106" cy="830009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连接符: 曲线 57">
              <a:extLst>
                <a:ext uri="{FF2B5EF4-FFF2-40B4-BE49-F238E27FC236}">
                  <a16:creationId xmlns:a16="http://schemas.microsoft.com/office/drawing/2014/main" id="{FFCF98A6-8A17-44D6-AC7A-B35E4E2428E7}"/>
                </a:ext>
              </a:extLst>
            </p:cNvPr>
            <p:cNvCxnSpPr>
              <a:cxnSpLocks/>
              <a:stCxn id="2" idx="1"/>
              <a:endCxn id="48" idx="0"/>
            </p:cNvCxnSpPr>
            <p:nvPr/>
          </p:nvCxnSpPr>
          <p:spPr>
            <a:xfrm rot="10800000" flipV="1">
              <a:off x="2743194" y="1826383"/>
              <a:ext cx="4110547" cy="1681894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连接符: 曲线 63">
              <a:extLst>
                <a:ext uri="{FF2B5EF4-FFF2-40B4-BE49-F238E27FC236}">
                  <a16:creationId xmlns:a16="http://schemas.microsoft.com/office/drawing/2014/main" id="{7044D95F-7176-49C7-B46F-98F954F733FB}"/>
                </a:ext>
              </a:extLst>
            </p:cNvPr>
            <p:cNvCxnSpPr>
              <a:cxnSpLocks/>
              <a:stCxn id="2" idx="1"/>
              <a:endCxn id="49" idx="0"/>
            </p:cNvCxnSpPr>
            <p:nvPr/>
          </p:nvCxnSpPr>
          <p:spPr>
            <a:xfrm rot="10800000" flipV="1">
              <a:off x="2733362" y="1826382"/>
              <a:ext cx="4120379" cy="2640107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23A81AB3-8CC8-419B-9857-39F26CEE6215}"/>
                    </a:ext>
                  </a:extLst>
                </p:cNvPr>
                <p:cNvSpPr/>
                <p:nvPr/>
              </p:nvSpPr>
              <p:spPr>
                <a:xfrm>
                  <a:off x="4191868" y="3138362"/>
                  <a:ext cx="42704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23A81AB3-8CC8-419B-9857-39F26CEE62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868" y="3138362"/>
                  <a:ext cx="427040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连接符: 曲线 76">
              <a:extLst>
                <a:ext uri="{FF2B5EF4-FFF2-40B4-BE49-F238E27FC236}">
                  <a16:creationId xmlns:a16="http://schemas.microsoft.com/office/drawing/2014/main" id="{B69E97E2-4FAC-4F87-86A6-CB234594D63A}"/>
                </a:ext>
              </a:extLst>
            </p:cNvPr>
            <p:cNvCxnSpPr>
              <a:cxnSpLocks/>
              <a:stCxn id="2" idx="1"/>
              <a:endCxn id="76" idx="0"/>
            </p:cNvCxnSpPr>
            <p:nvPr/>
          </p:nvCxnSpPr>
          <p:spPr>
            <a:xfrm rot="10800000" flipV="1">
              <a:off x="4405388" y="1826382"/>
              <a:ext cx="2448352" cy="1311979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339680F9-336D-4598-ABB8-1789E675B4B3}"/>
                    </a:ext>
                  </a:extLst>
                </p:cNvPr>
                <p:cNvSpPr txBox="1"/>
                <p:nvPr/>
              </p:nvSpPr>
              <p:spPr>
                <a:xfrm>
                  <a:off x="1947525" y="4750685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339680F9-336D-4598-ABB8-1789E675B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7525" y="4750685"/>
                  <a:ext cx="125034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42857" r="-38095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F63D1B35-4514-4674-BFFA-4272847B2777}"/>
              </a:ext>
            </a:extLst>
          </p:cNvPr>
          <p:cNvSpPr/>
          <p:nvPr/>
        </p:nvSpPr>
        <p:spPr>
          <a:xfrm rot="10800000">
            <a:off x="9426049" y="1376516"/>
            <a:ext cx="482706" cy="1762910"/>
          </a:xfrm>
          <a:custGeom>
            <a:avLst/>
            <a:gdLst>
              <a:gd name="connsiteX0" fmla="*/ 152394 w 226143"/>
              <a:gd name="connsiteY0" fmla="*/ 0 h 914400"/>
              <a:gd name="connsiteX1" fmla="*/ 226143 w 226143"/>
              <a:gd name="connsiteY1" fmla="*/ 0 h 914400"/>
              <a:gd name="connsiteX2" fmla="*/ 226143 w 226143"/>
              <a:gd name="connsiteY2" fmla="*/ 914400 h 914400"/>
              <a:gd name="connsiteX3" fmla="*/ 152394 w 226143"/>
              <a:gd name="connsiteY3" fmla="*/ 914400 h 914400"/>
              <a:gd name="connsiteX4" fmla="*/ 76197 w 226143"/>
              <a:gd name="connsiteY4" fmla="*/ 838203 h 914400"/>
              <a:gd name="connsiteX5" fmla="*/ 76197 w 226143"/>
              <a:gd name="connsiteY5" fmla="*/ 533397 h 914400"/>
              <a:gd name="connsiteX6" fmla="*/ 0 w 226143"/>
              <a:gd name="connsiteY6" fmla="*/ 457200 h 914400"/>
              <a:gd name="connsiteX7" fmla="*/ 76197 w 226143"/>
              <a:gd name="connsiteY7" fmla="*/ 381003 h 914400"/>
              <a:gd name="connsiteX8" fmla="*/ 76197 w 226143"/>
              <a:gd name="connsiteY8" fmla="*/ 76197 h 914400"/>
              <a:gd name="connsiteX9" fmla="*/ 152394 w 226143"/>
              <a:gd name="connsiteY9" fmla="*/ 0 h 914400"/>
              <a:gd name="connsiteX0" fmla="*/ 226143 w 255871"/>
              <a:gd name="connsiteY0" fmla="*/ 0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2424 h 914400"/>
              <a:gd name="connsiteX0" fmla="*/ 229299 w 255871"/>
              <a:gd name="connsiteY0" fmla="*/ 914379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2424 h 914400"/>
              <a:gd name="connsiteX0" fmla="*/ 229299 w 257110"/>
              <a:gd name="connsiteY0" fmla="*/ 915568 h 915589"/>
              <a:gd name="connsiteX1" fmla="*/ 226143 w 257110"/>
              <a:gd name="connsiteY1" fmla="*/ 915589 h 915589"/>
              <a:gd name="connsiteX2" fmla="*/ 152394 w 257110"/>
              <a:gd name="connsiteY2" fmla="*/ 915589 h 915589"/>
              <a:gd name="connsiteX3" fmla="*/ 76197 w 257110"/>
              <a:gd name="connsiteY3" fmla="*/ 839392 h 915589"/>
              <a:gd name="connsiteX4" fmla="*/ 76197 w 257110"/>
              <a:gd name="connsiteY4" fmla="*/ 534586 h 915589"/>
              <a:gd name="connsiteX5" fmla="*/ 0 w 257110"/>
              <a:gd name="connsiteY5" fmla="*/ 458389 h 915589"/>
              <a:gd name="connsiteX6" fmla="*/ 76197 w 257110"/>
              <a:gd name="connsiteY6" fmla="*/ 382192 h 915589"/>
              <a:gd name="connsiteX7" fmla="*/ 76197 w 257110"/>
              <a:gd name="connsiteY7" fmla="*/ 77386 h 915589"/>
              <a:gd name="connsiteX8" fmla="*/ 152394 w 257110"/>
              <a:gd name="connsiteY8" fmla="*/ 1189 h 915589"/>
              <a:gd name="connsiteX9" fmla="*/ 257110 w 257110"/>
              <a:gd name="connsiteY9" fmla="*/ 0 h 915589"/>
              <a:gd name="connsiteX0" fmla="*/ 229299 w 232336"/>
              <a:gd name="connsiteY0" fmla="*/ 914845 h 914866"/>
              <a:gd name="connsiteX1" fmla="*/ 226143 w 232336"/>
              <a:gd name="connsiteY1" fmla="*/ 914866 h 914866"/>
              <a:gd name="connsiteX2" fmla="*/ 152394 w 232336"/>
              <a:gd name="connsiteY2" fmla="*/ 914866 h 914866"/>
              <a:gd name="connsiteX3" fmla="*/ 76197 w 232336"/>
              <a:gd name="connsiteY3" fmla="*/ 838669 h 914866"/>
              <a:gd name="connsiteX4" fmla="*/ 76197 w 232336"/>
              <a:gd name="connsiteY4" fmla="*/ 533863 h 914866"/>
              <a:gd name="connsiteX5" fmla="*/ 0 w 232336"/>
              <a:gd name="connsiteY5" fmla="*/ 457666 h 914866"/>
              <a:gd name="connsiteX6" fmla="*/ 76197 w 232336"/>
              <a:gd name="connsiteY6" fmla="*/ 381469 h 914866"/>
              <a:gd name="connsiteX7" fmla="*/ 76197 w 232336"/>
              <a:gd name="connsiteY7" fmla="*/ 76663 h 914866"/>
              <a:gd name="connsiteX8" fmla="*/ 152394 w 232336"/>
              <a:gd name="connsiteY8" fmla="*/ 466 h 914866"/>
              <a:gd name="connsiteX9" fmla="*/ 232336 w 232336"/>
              <a:gd name="connsiteY9" fmla="*/ 0 h 914866"/>
              <a:gd name="connsiteX0" fmla="*/ 229299 w 229299"/>
              <a:gd name="connsiteY0" fmla="*/ 914845 h 914866"/>
              <a:gd name="connsiteX1" fmla="*/ 226143 w 229299"/>
              <a:gd name="connsiteY1" fmla="*/ 914866 h 914866"/>
              <a:gd name="connsiteX2" fmla="*/ 152394 w 229299"/>
              <a:gd name="connsiteY2" fmla="*/ 914866 h 914866"/>
              <a:gd name="connsiteX3" fmla="*/ 76197 w 229299"/>
              <a:gd name="connsiteY3" fmla="*/ 838669 h 914866"/>
              <a:gd name="connsiteX4" fmla="*/ 76197 w 229299"/>
              <a:gd name="connsiteY4" fmla="*/ 533863 h 914866"/>
              <a:gd name="connsiteX5" fmla="*/ 0 w 229299"/>
              <a:gd name="connsiteY5" fmla="*/ 457666 h 914866"/>
              <a:gd name="connsiteX6" fmla="*/ 76197 w 229299"/>
              <a:gd name="connsiteY6" fmla="*/ 381469 h 914866"/>
              <a:gd name="connsiteX7" fmla="*/ 76197 w 229299"/>
              <a:gd name="connsiteY7" fmla="*/ 76663 h 914866"/>
              <a:gd name="connsiteX8" fmla="*/ 152394 w 229299"/>
              <a:gd name="connsiteY8" fmla="*/ 466 h 914866"/>
              <a:gd name="connsiteX9" fmla="*/ 222427 w 229299"/>
              <a:gd name="connsiteY9" fmla="*/ 0 h 914866"/>
              <a:gd name="connsiteX0" fmla="*/ 229299 w 229859"/>
              <a:gd name="connsiteY0" fmla="*/ 914845 h 914866"/>
              <a:gd name="connsiteX1" fmla="*/ 226143 w 229859"/>
              <a:gd name="connsiteY1" fmla="*/ 914866 h 914866"/>
              <a:gd name="connsiteX2" fmla="*/ 152394 w 229859"/>
              <a:gd name="connsiteY2" fmla="*/ 914866 h 914866"/>
              <a:gd name="connsiteX3" fmla="*/ 76197 w 229859"/>
              <a:gd name="connsiteY3" fmla="*/ 838669 h 914866"/>
              <a:gd name="connsiteX4" fmla="*/ 76197 w 229859"/>
              <a:gd name="connsiteY4" fmla="*/ 533863 h 914866"/>
              <a:gd name="connsiteX5" fmla="*/ 0 w 229859"/>
              <a:gd name="connsiteY5" fmla="*/ 457666 h 914866"/>
              <a:gd name="connsiteX6" fmla="*/ 76197 w 229859"/>
              <a:gd name="connsiteY6" fmla="*/ 381469 h 914866"/>
              <a:gd name="connsiteX7" fmla="*/ 76197 w 229859"/>
              <a:gd name="connsiteY7" fmla="*/ 76663 h 914866"/>
              <a:gd name="connsiteX8" fmla="*/ 152394 w 229859"/>
              <a:gd name="connsiteY8" fmla="*/ 466 h 914866"/>
              <a:gd name="connsiteX9" fmla="*/ 229859 w 229859"/>
              <a:gd name="connsiteY9" fmla="*/ 0 h 9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859" h="914866">
                <a:moveTo>
                  <a:pt x="229299" y="914845"/>
                </a:moveTo>
                <a:lnTo>
                  <a:pt x="226143" y="914866"/>
                </a:lnTo>
                <a:lnTo>
                  <a:pt x="152394" y="914866"/>
                </a:lnTo>
                <a:cubicBezTo>
                  <a:pt x="110312" y="914866"/>
                  <a:pt x="76197" y="880751"/>
                  <a:pt x="76197" y="838669"/>
                </a:cubicBezTo>
                <a:lnTo>
                  <a:pt x="76197" y="533863"/>
                </a:lnTo>
                <a:cubicBezTo>
                  <a:pt x="76197" y="491781"/>
                  <a:pt x="42082" y="457666"/>
                  <a:pt x="0" y="457666"/>
                </a:cubicBezTo>
                <a:cubicBezTo>
                  <a:pt x="42082" y="457666"/>
                  <a:pt x="76197" y="423551"/>
                  <a:pt x="76197" y="381469"/>
                </a:cubicBezTo>
                <a:lnTo>
                  <a:pt x="76197" y="76663"/>
                </a:lnTo>
                <a:cubicBezTo>
                  <a:pt x="76197" y="34581"/>
                  <a:pt x="110312" y="466"/>
                  <a:pt x="152394" y="466"/>
                </a:cubicBezTo>
                <a:lnTo>
                  <a:pt x="229859" y="0"/>
                </a:ln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DE14D4DC-A2D0-43A3-B157-94BD70BE9D62}"/>
              </a:ext>
            </a:extLst>
          </p:cNvPr>
          <p:cNvSpPr txBox="1"/>
          <p:nvPr/>
        </p:nvSpPr>
        <p:spPr>
          <a:xfrm>
            <a:off x="10206538" y="39223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8617576D-4D80-4441-BD6F-D6B4575DF40D}"/>
              </a:ext>
            </a:extLst>
          </p:cNvPr>
          <p:cNvSpPr txBox="1"/>
          <p:nvPr/>
        </p:nvSpPr>
        <p:spPr>
          <a:xfrm>
            <a:off x="10165266" y="20809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参数调整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54D80-1FB4-4E97-B9E6-012F34307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80129B1-A262-48CD-B261-35550DC5F028}" type="slidenum">
              <a:rPr lang="en-US" sz="2400" smtClean="0"/>
              <a:pPr/>
              <a:t>14</a:t>
            </a:fld>
            <a:endParaRPr lang="en-US" sz="2400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DAF84C7-0512-4C32-A646-91782A1F5E1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FEBFC48E-4304-454E-9F32-ABD961F67C18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感知机参数更新规则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0427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21008" y="3581693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感知机训练与测试伪代码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6E324B4-041E-41D6-9B7C-27BC9826D53C}"/>
              </a:ext>
            </a:extLst>
          </p:cNvPr>
          <p:cNvSpPr txBox="1"/>
          <p:nvPr/>
        </p:nvSpPr>
        <p:spPr>
          <a:xfrm>
            <a:off x="619845" y="1321829"/>
            <a:ext cx="11301490" cy="427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感知机模型概述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神经元数学模型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感知机参数更新规则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感知机训练与测试伪代码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感知机收敛性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2527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4DDE1FF2-7D81-45C4-9680-18135E6FC0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0934393"/>
                  </p:ext>
                </p:extLst>
              </p:nvPr>
            </p:nvGraphicFramePr>
            <p:xfrm>
              <a:off x="611572" y="1772843"/>
              <a:ext cx="10378983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78983">
                      <a:extLst>
                        <a:ext uri="{9D8B030D-6E8A-4147-A177-3AD203B41FA5}">
                          <a16:colId xmlns:a16="http://schemas.microsoft.com/office/drawing/2014/main" val="1014799904"/>
                        </a:ext>
                      </a:extLst>
                    </a:gridCol>
                  </a:tblGrid>
                  <a:tr h="335904">
                    <a:tc>
                      <a:txBody>
                        <a:bodyPr/>
                        <a:lstStyle/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输入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: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训练数据</a:t>
                          </a:r>
                          <a:r>
                            <a:rPr lang="en-CA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r>
                            <a:rPr lang="en-CA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, epoch</a:t>
                          </a: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es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，学习率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𝜂</m:t>
                              </m:r>
                            </m:oMath>
                          </a14:m>
                          <a:endParaRPr lang="en-CA" sz="24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输出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: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参数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oMath>
                          </a14:m>
                          <a:r>
                            <a:rPr lang="en-US" altLang="zh-CN" sz="2400" b="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US" altLang="zh-CN" sz="2400" b="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.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6239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（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）计算样本个数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，初始化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oMath>
                          </a14:m>
                          <a:r>
                            <a:rPr lang="en-US" altLang="zh-CN" sz="2400" b="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𝑏</m:t>
                              </m:r>
                            </m:oMath>
                          </a14:m>
                          <a:endParaRPr lang="en-US" altLang="zh-CN" sz="24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（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）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epoch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从</a:t>
                          </a:r>
                          <a:r>
                            <a:rPr lang="en-CA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循环到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 epochs: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（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3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）       所有样本乱序</a:t>
                          </a:r>
                          <a:endParaRPr lang="en-US" altLang="zh-CN" sz="24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（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4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）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        </a:t>
                          </a:r>
                          <a:r>
                            <a:rPr lang="en-US" altLang="zh-CN" sz="2400" b="0" i="1" dirty="0" err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i</a:t>
                          </a:r>
                          <a:r>
                            <a:rPr lang="en-US" altLang="zh-CN" sz="2400" b="0" i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zh-CN" altLang="en-US" sz="2400" b="0" i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从</a:t>
                          </a:r>
                          <a:r>
                            <a:rPr lang="en-CA" altLang="zh-CN" sz="2400" b="0" i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zh-CN" altLang="en-US" sz="2400" b="0" i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循环到</a:t>
                          </a:r>
                          <a:r>
                            <a:rPr lang="en-CA" altLang="zh-CN" sz="2400" b="0" i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en-US" altLang="zh-CN" sz="2400" b="0" i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:</a:t>
                          </a:r>
                          <a:endParaRPr lang="en-US" altLang="zh-CN" sz="2400" b="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zh-CN" altLang="en-US" sz="2400" b="0" i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（</a:t>
                          </a:r>
                          <a:r>
                            <a:rPr lang="en-US" altLang="zh-CN" sz="2400" b="0" i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zh-CN" altLang="en-US" sz="2400" b="0" i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）        </a:t>
                          </a:r>
                          <a:r>
                            <a:rPr lang="zh-CN" altLang="en-US" sz="2400" b="1" i="1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        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𝝎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</m:t>
                              </m:r>
                              <m:r>
                                <a:rPr lang="zh-CN" altLang="en-US" sz="2400" b="1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𝝎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𝜂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US" altLang="zh-CN" sz="2400" dirty="0">
                            <a:latin typeface="Times New Roman" panose="020206030504050203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zh-CN" altLang="en-US" sz="2400" b="0" i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（</a:t>
                          </a:r>
                          <a:r>
                            <a:rPr lang="en-US" altLang="zh-CN" sz="2400" b="0" i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6</a:t>
                          </a:r>
                          <a:r>
                            <a:rPr lang="zh-CN" altLang="en-US" sz="2400" b="0" i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）</a:t>
                          </a:r>
                          <a:r>
                            <a:rPr lang="zh-CN" altLang="en-US" sz="24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     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𝑏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𝑏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𝜂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US" altLang="zh-CN" sz="2400" b="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（</a:t>
                          </a: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）返回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en-US" altLang="zh-CN" sz="2400" b="0" i="1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.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9002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4DDE1FF2-7D81-45C4-9680-18135E6FC0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0934393"/>
                  </p:ext>
                </p:extLst>
              </p:nvPr>
            </p:nvGraphicFramePr>
            <p:xfrm>
              <a:off x="611572" y="1772843"/>
              <a:ext cx="10378983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78983">
                      <a:extLst>
                        <a:ext uri="{9D8B030D-6E8A-4147-A177-3AD203B41FA5}">
                          <a16:colId xmlns:a16="http://schemas.microsoft.com/office/drawing/2014/main" val="1014799904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" t="-7407" r="-294" b="-3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6239670"/>
                      </a:ext>
                    </a:extLst>
                  </a:tr>
                  <a:tr h="3108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" t="-28376" r="-294" b="-46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90020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2811E219-7FA0-42DF-AB37-1F3F2A89E40A}"/>
              </a:ext>
            </a:extLst>
          </p:cNvPr>
          <p:cNvSpPr txBox="1"/>
          <p:nvPr/>
        </p:nvSpPr>
        <p:spPr>
          <a:xfrm>
            <a:off x="611572" y="109898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感知机训练伪代码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92D5CD-1C41-41E1-97BC-414F9BB80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80129B1-A262-48CD-B261-35550DC5F028}" type="slidenum">
              <a:rPr lang="en-US" sz="2400" smtClean="0"/>
              <a:pPr/>
              <a:t>16</a:t>
            </a:fld>
            <a:endParaRPr lang="en-US" sz="2400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BA6F4F7-3BE9-4239-9DC7-A94FF11D4F8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B0DE52F-3D6E-4EAB-960C-6046CAE07792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感知机训练与测试伪代码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3698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4DDE1FF2-7D81-45C4-9680-18135E6FC0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9305945"/>
                  </p:ext>
                </p:extLst>
              </p:nvPr>
            </p:nvGraphicFramePr>
            <p:xfrm>
              <a:off x="611572" y="1772843"/>
              <a:ext cx="10378983" cy="2164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78983">
                      <a:extLst>
                        <a:ext uri="{9D8B030D-6E8A-4147-A177-3AD203B41FA5}">
                          <a16:colId xmlns:a16="http://schemas.microsoft.com/office/drawing/2014/main" val="1014799904"/>
                        </a:ext>
                      </a:extLst>
                    </a:gridCol>
                  </a:tblGrid>
                  <a:tr h="33590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输入</a:t>
                          </a:r>
                          <a:r>
                            <a:rPr lang="en-US" altLang="zh-CN" sz="24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:</a:t>
                          </a:r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zh-CN" altLang="en-US" sz="2400" b="0" i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样本特征向量</a:t>
                          </a:r>
                          <a14:m>
                            <m:oMath xmlns:m="http://schemas.openxmlformats.org/officeDocument/2006/math">
                              <m:r>
                                <a:rPr lang="en-CA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模型参数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baseline="0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CA" sz="24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. </a:t>
                          </a:r>
                          <a:endParaRPr lang="en-CA" sz="24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输出</a:t>
                          </a:r>
                          <a:r>
                            <a:rPr lang="en-US" altLang="zh-CN" sz="24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: </a:t>
                          </a:r>
                          <a:r>
                            <a:rPr lang="zh-CN" altLang="en-US" sz="24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预测标签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/>
                              </m:sSub>
                            </m:oMath>
                          </a14:m>
                          <a:r>
                            <a:rPr lang="en-US" altLang="zh-CN" sz="2400" b="0" baseline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.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6239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（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）计算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endParaRPr lang="en-CA" altLang="zh-CN" sz="24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（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）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CA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sgn</m:t>
                              </m:r>
                              <m:r>
                                <a:rPr lang="en-CA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𝑧</m:t>
                              </m:r>
                              <m:r>
                                <a:rPr lang="en-CA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)</m:t>
                              </m:r>
                            </m:oMath>
                          </a14:m>
                          <a:endParaRPr lang="en-US" altLang="zh-CN" sz="2400" b="0" i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（</a:t>
                          </a: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3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）返回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.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9002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4DDE1FF2-7D81-45C4-9680-18135E6FC0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9305945"/>
                  </p:ext>
                </p:extLst>
              </p:nvPr>
            </p:nvGraphicFramePr>
            <p:xfrm>
              <a:off x="611572" y="1772843"/>
              <a:ext cx="10378983" cy="2164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78983">
                      <a:extLst>
                        <a:ext uri="{9D8B030D-6E8A-4147-A177-3AD203B41FA5}">
                          <a16:colId xmlns:a16="http://schemas.microsoft.com/office/drawing/2014/main" val="1014799904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" t="-7407" r="-294" b="-18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6239670"/>
                      </a:ext>
                    </a:extLst>
                  </a:tr>
                  <a:tr h="1341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" t="-65611" r="-294" b="-108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90020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2811E219-7FA0-42DF-AB37-1F3F2A89E40A}"/>
              </a:ext>
            </a:extLst>
          </p:cNvPr>
          <p:cNvSpPr txBox="1"/>
          <p:nvPr/>
        </p:nvSpPr>
        <p:spPr>
          <a:xfrm>
            <a:off x="611572" y="109898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感知机测试伪代码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1BB9E9-FA32-44F0-95CB-7A8B2EAD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80129B1-A262-48CD-B261-35550DC5F028}" type="slidenum">
              <a:rPr lang="en-US" sz="2400" smtClean="0"/>
              <a:pPr/>
              <a:t>17</a:t>
            </a:fld>
            <a:endParaRPr lang="en-US" sz="2400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8CC66D4-E7AA-40B6-AEAF-CA7B775ADE2F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EE7BC97-226E-45D5-8906-B9D94D8B8E33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感知机训练与测试伪代码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0877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21008" y="4341041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感知机收敛性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2C49903-A6C4-41E5-B5D3-E6A36A101894}"/>
              </a:ext>
            </a:extLst>
          </p:cNvPr>
          <p:cNvSpPr txBox="1"/>
          <p:nvPr/>
        </p:nvSpPr>
        <p:spPr>
          <a:xfrm>
            <a:off x="612172" y="1382816"/>
            <a:ext cx="11301490" cy="427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感知机模型概述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神经元数学模型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感知机参数更新规则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感知机训练与测试伪代码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感知机收敛性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8909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45B5BEF-F33E-49C2-B7DE-690CA8258898}"/>
                  </a:ext>
                </a:extLst>
              </p:cNvPr>
              <p:cNvSpPr txBox="1"/>
              <p:nvPr/>
            </p:nvSpPr>
            <p:spPr>
              <a:xfrm>
                <a:off x="1052050" y="1251626"/>
                <a:ext cx="3667463" cy="1342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𝑦</m:t>
                          </m:r>
                        </m:e>
                      </m:acc>
                      <m:r>
                        <a:rPr lang="en-CA" altLang="zh-CN" sz="2000" b="0" i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2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200" i="1" dirty="0">
                                    <a:latin typeface="Cambria Math" panose="02040503050406030204" pitchFamily="18" charset="0"/>
                                  </a:rPr>
                                  <m:t>如果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b="1" i="1"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&gt;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/>
                            </m:mr>
                            <m:mr>
                              <m:e>
                                <m:r>
                                  <a:rPr lang="en-CA" altLang="zh-CN" sz="22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CA" altLang="zh-CN" sz="22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200" i="1" dirty="0">
                                    <a:latin typeface="Cambria Math" panose="02040503050406030204" pitchFamily="18" charset="0"/>
                                  </a:rPr>
                                  <m:t>如果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b="1" i="1"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200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45B5BEF-F33E-49C2-B7DE-690CA8258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50" y="1251626"/>
                <a:ext cx="3667463" cy="1342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-to-the-left-silhouette_32536">
            <a:extLst>
              <a:ext uri="{FF2B5EF4-FFF2-40B4-BE49-F238E27FC236}">
                <a16:creationId xmlns:a16="http://schemas.microsoft.com/office/drawing/2014/main" id="{F35BF992-35A8-4840-A994-E7BF891337E4}"/>
              </a:ext>
            </a:extLst>
          </p:cNvPr>
          <p:cNvSpPr/>
          <p:nvPr/>
        </p:nvSpPr>
        <p:spPr>
          <a:xfrm rot="10800000">
            <a:off x="4827639" y="1420575"/>
            <a:ext cx="611110" cy="414876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AC68EBC2-8C3E-450F-BB11-C446E2D57CC8}"/>
                  </a:ext>
                </a:extLst>
              </p:cNvPr>
              <p:cNvSpPr/>
              <p:nvPr/>
            </p:nvSpPr>
            <p:spPr>
              <a:xfrm>
                <a:off x="5763215" y="1396669"/>
                <a:ext cx="2895601" cy="414877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超平面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CA"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上方</a:t>
                </a:r>
                <a:endParaRPr lang="en-CA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AC68EBC2-8C3E-450F-BB11-C446E2D57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215" y="1396669"/>
                <a:ext cx="2895601" cy="414877"/>
              </a:xfrm>
              <a:prstGeom prst="roundRect">
                <a:avLst/>
              </a:prstGeom>
              <a:blipFill>
                <a:blip r:embed="rId4"/>
                <a:stretch>
                  <a:fillRect t="-5882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CBFE7AA6-359C-4028-A7D1-00E2A0FF98CC}"/>
                  </a:ext>
                </a:extLst>
              </p:cNvPr>
              <p:cNvSpPr/>
              <p:nvPr/>
            </p:nvSpPr>
            <p:spPr>
              <a:xfrm>
                <a:off x="5763215" y="2065754"/>
                <a:ext cx="2895601" cy="414877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超平面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CA"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下方</a:t>
                </a:r>
                <a:endParaRPr lang="en-CA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CBFE7AA6-359C-4028-A7D1-00E2A0FF98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215" y="2065754"/>
                <a:ext cx="2895601" cy="414877"/>
              </a:xfrm>
              <a:prstGeom prst="roundRect">
                <a:avLst/>
              </a:prstGeom>
              <a:blipFill>
                <a:blip r:embed="rId5"/>
                <a:stretch>
                  <a:fillRect t="-5882" b="-235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DF91CD3-FCC0-4D6F-B814-80CE3C6FEC0D}"/>
              </a:ext>
            </a:extLst>
          </p:cNvPr>
          <p:cNvSpPr/>
          <p:nvPr/>
        </p:nvSpPr>
        <p:spPr>
          <a:xfrm rot="10800000">
            <a:off x="8835796" y="1328408"/>
            <a:ext cx="482706" cy="1229005"/>
          </a:xfrm>
          <a:custGeom>
            <a:avLst/>
            <a:gdLst>
              <a:gd name="connsiteX0" fmla="*/ 152394 w 226143"/>
              <a:gd name="connsiteY0" fmla="*/ 0 h 914400"/>
              <a:gd name="connsiteX1" fmla="*/ 226143 w 226143"/>
              <a:gd name="connsiteY1" fmla="*/ 0 h 914400"/>
              <a:gd name="connsiteX2" fmla="*/ 226143 w 226143"/>
              <a:gd name="connsiteY2" fmla="*/ 914400 h 914400"/>
              <a:gd name="connsiteX3" fmla="*/ 152394 w 226143"/>
              <a:gd name="connsiteY3" fmla="*/ 914400 h 914400"/>
              <a:gd name="connsiteX4" fmla="*/ 76197 w 226143"/>
              <a:gd name="connsiteY4" fmla="*/ 838203 h 914400"/>
              <a:gd name="connsiteX5" fmla="*/ 76197 w 226143"/>
              <a:gd name="connsiteY5" fmla="*/ 533397 h 914400"/>
              <a:gd name="connsiteX6" fmla="*/ 0 w 226143"/>
              <a:gd name="connsiteY6" fmla="*/ 457200 h 914400"/>
              <a:gd name="connsiteX7" fmla="*/ 76197 w 226143"/>
              <a:gd name="connsiteY7" fmla="*/ 381003 h 914400"/>
              <a:gd name="connsiteX8" fmla="*/ 76197 w 226143"/>
              <a:gd name="connsiteY8" fmla="*/ 76197 h 914400"/>
              <a:gd name="connsiteX9" fmla="*/ 152394 w 226143"/>
              <a:gd name="connsiteY9" fmla="*/ 0 h 914400"/>
              <a:gd name="connsiteX0" fmla="*/ 226143 w 255871"/>
              <a:gd name="connsiteY0" fmla="*/ 0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2424 h 914400"/>
              <a:gd name="connsiteX0" fmla="*/ 229299 w 255871"/>
              <a:gd name="connsiteY0" fmla="*/ 914379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2424 h 914400"/>
              <a:gd name="connsiteX0" fmla="*/ 229299 w 257110"/>
              <a:gd name="connsiteY0" fmla="*/ 915568 h 915589"/>
              <a:gd name="connsiteX1" fmla="*/ 226143 w 257110"/>
              <a:gd name="connsiteY1" fmla="*/ 915589 h 915589"/>
              <a:gd name="connsiteX2" fmla="*/ 152394 w 257110"/>
              <a:gd name="connsiteY2" fmla="*/ 915589 h 915589"/>
              <a:gd name="connsiteX3" fmla="*/ 76197 w 257110"/>
              <a:gd name="connsiteY3" fmla="*/ 839392 h 915589"/>
              <a:gd name="connsiteX4" fmla="*/ 76197 w 257110"/>
              <a:gd name="connsiteY4" fmla="*/ 534586 h 915589"/>
              <a:gd name="connsiteX5" fmla="*/ 0 w 257110"/>
              <a:gd name="connsiteY5" fmla="*/ 458389 h 915589"/>
              <a:gd name="connsiteX6" fmla="*/ 76197 w 257110"/>
              <a:gd name="connsiteY6" fmla="*/ 382192 h 915589"/>
              <a:gd name="connsiteX7" fmla="*/ 76197 w 257110"/>
              <a:gd name="connsiteY7" fmla="*/ 77386 h 915589"/>
              <a:gd name="connsiteX8" fmla="*/ 152394 w 257110"/>
              <a:gd name="connsiteY8" fmla="*/ 1189 h 915589"/>
              <a:gd name="connsiteX9" fmla="*/ 257110 w 257110"/>
              <a:gd name="connsiteY9" fmla="*/ 0 h 915589"/>
              <a:gd name="connsiteX0" fmla="*/ 229299 w 232336"/>
              <a:gd name="connsiteY0" fmla="*/ 914845 h 914866"/>
              <a:gd name="connsiteX1" fmla="*/ 226143 w 232336"/>
              <a:gd name="connsiteY1" fmla="*/ 914866 h 914866"/>
              <a:gd name="connsiteX2" fmla="*/ 152394 w 232336"/>
              <a:gd name="connsiteY2" fmla="*/ 914866 h 914866"/>
              <a:gd name="connsiteX3" fmla="*/ 76197 w 232336"/>
              <a:gd name="connsiteY3" fmla="*/ 838669 h 914866"/>
              <a:gd name="connsiteX4" fmla="*/ 76197 w 232336"/>
              <a:gd name="connsiteY4" fmla="*/ 533863 h 914866"/>
              <a:gd name="connsiteX5" fmla="*/ 0 w 232336"/>
              <a:gd name="connsiteY5" fmla="*/ 457666 h 914866"/>
              <a:gd name="connsiteX6" fmla="*/ 76197 w 232336"/>
              <a:gd name="connsiteY6" fmla="*/ 381469 h 914866"/>
              <a:gd name="connsiteX7" fmla="*/ 76197 w 232336"/>
              <a:gd name="connsiteY7" fmla="*/ 76663 h 914866"/>
              <a:gd name="connsiteX8" fmla="*/ 152394 w 232336"/>
              <a:gd name="connsiteY8" fmla="*/ 466 h 914866"/>
              <a:gd name="connsiteX9" fmla="*/ 232336 w 232336"/>
              <a:gd name="connsiteY9" fmla="*/ 0 h 914866"/>
              <a:gd name="connsiteX0" fmla="*/ 229299 w 229299"/>
              <a:gd name="connsiteY0" fmla="*/ 914845 h 914866"/>
              <a:gd name="connsiteX1" fmla="*/ 226143 w 229299"/>
              <a:gd name="connsiteY1" fmla="*/ 914866 h 914866"/>
              <a:gd name="connsiteX2" fmla="*/ 152394 w 229299"/>
              <a:gd name="connsiteY2" fmla="*/ 914866 h 914866"/>
              <a:gd name="connsiteX3" fmla="*/ 76197 w 229299"/>
              <a:gd name="connsiteY3" fmla="*/ 838669 h 914866"/>
              <a:gd name="connsiteX4" fmla="*/ 76197 w 229299"/>
              <a:gd name="connsiteY4" fmla="*/ 533863 h 914866"/>
              <a:gd name="connsiteX5" fmla="*/ 0 w 229299"/>
              <a:gd name="connsiteY5" fmla="*/ 457666 h 914866"/>
              <a:gd name="connsiteX6" fmla="*/ 76197 w 229299"/>
              <a:gd name="connsiteY6" fmla="*/ 381469 h 914866"/>
              <a:gd name="connsiteX7" fmla="*/ 76197 w 229299"/>
              <a:gd name="connsiteY7" fmla="*/ 76663 h 914866"/>
              <a:gd name="connsiteX8" fmla="*/ 152394 w 229299"/>
              <a:gd name="connsiteY8" fmla="*/ 466 h 914866"/>
              <a:gd name="connsiteX9" fmla="*/ 222427 w 229299"/>
              <a:gd name="connsiteY9" fmla="*/ 0 h 914866"/>
              <a:gd name="connsiteX0" fmla="*/ 229299 w 229859"/>
              <a:gd name="connsiteY0" fmla="*/ 914845 h 914866"/>
              <a:gd name="connsiteX1" fmla="*/ 226143 w 229859"/>
              <a:gd name="connsiteY1" fmla="*/ 914866 h 914866"/>
              <a:gd name="connsiteX2" fmla="*/ 152394 w 229859"/>
              <a:gd name="connsiteY2" fmla="*/ 914866 h 914866"/>
              <a:gd name="connsiteX3" fmla="*/ 76197 w 229859"/>
              <a:gd name="connsiteY3" fmla="*/ 838669 h 914866"/>
              <a:gd name="connsiteX4" fmla="*/ 76197 w 229859"/>
              <a:gd name="connsiteY4" fmla="*/ 533863 h 914866"/>
              <a:gd name="connsiteX5" fmla="*/ 0 w 229859"/>
              <a:gd name="connsiteY5" fmla="*/ 457666 h 914866"/>
              <a:gd name="connsiteX6" fmla="*/ 76197 w 229859"/>
              <a:gd name="connsiteY6" fmla="*/ 381469 h 914866"/>
              <a:gd name="connsiteX7" fmla="*/ 76197 w 229859"/>
              <a:gd name="connsiteY7" fmla="*/ 76663 h 914866"/>
              <a:gd name="connsiteX8" fmla="*/ 152394 w 229859"/>
              <a:gd name="connsiteY8" fmla="*/ 466 h 914866"/>
              <a:gd name="connsiteX9" fmla="*/ 229859 w 229859"/>
              <a:gd name="connsiteY9" fmla="*/ 0 h 9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859" h="914866">
                <a:moveTo>
                  <a:pt x="229299" y="914845"/>
                </a:moveTo>
                <a:lnTo>
                  <a:pt x="226143" y="914866"/>
                </a:lnTo>
                <a:lnTo>
                  <a:pt x="152394" y="914866"/>
                </a:lnTo>
                <a:cubicBezTo>
                  <a:pt x="110312" y="914866"/>
                  <a:pt x="76197" y="880751"/>
                  <a:pt x="76197" y="838669"/>
                </a:cubicBezTo>
                <a:lnTo>
                  <a:pt x="76197" y="533863"/>
                </a:lnTo>
                <a:cubicBezTo>
                  <a:pt x="76197" y="491781"/>
                  <a:pt x="42082" y="457666"/>
                  <a:pt x="0" y="457666"/>
                </a:cubicBezTo>
                <a:cubicBezTo>
                  <a:pt x="42082" y="457666"/>
                  <a:pt x="76197" y="423551"/>
                  <a:pt x="76197" y="381469"/>
                </a:cubicBezTo>
                <a:lnTo>
                  <a:pt x="76197" y="76663"/>
                </a:lnTo>
                <a:cubicBezTo>
                  <a:pt x="76197" y="34581"/>
                  <a:pt x="110312" y="466"/>
                  <a:pt x="152394" y="466"/>
                </a:cubicBezTo>
                <a:lnTo>
                  <a:pt x="229859" y="0"/>
                </a:ln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EE651C1E-FD89-4D45-9F21-66F56D2F7DDA}"/>
                  </a:ext>
                </a:extLst>
              </p:cNvPr>
              <p:cNvSpPr/>
              <p:nvPr/>
            </p:nvSpPr>
            <p:spPr>
              <a:xfrm>
                <a:off x="9592879" y="1376754"/>
                <a:ext cx="2286003" cy="1091906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CA"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algn="ctr"/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为分类平面或分类边界</a:t>
                </a:r>
                <a:endParaRPr lang="en-CA" sz="2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EE651C1E-FD89-4D45-9F21-66F56D2F7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879" y="1376754"/>
                <a:ext cx="2286003" cy="1091906"/>
              </a:xfrm>
              <a:prstGeom prst="roundRect">
                <a:avLst/>
              </a:prstGeom>
              <a:blipFill>
                <a:blip r:embed="rId6"/>
                <a:stretch>
                  <a:fillRect b="-61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14B374E0-8C89-44F7-9440-6C93DAF5F526}"/>
              </a:ext>
            </a:extLst>
          </p:cNvPr>
          <p:cNvSpPr/>
          <p:nvPr/>
        </p:nvSpPr>
        <p:spPr>
          <a:xfrm>
            <a:off x="10154236" y="3247292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3D5A651-EDE7-4A2D-88E2-92DF593E5A8D}"/>
              </a:ext>
            </a:extLst>
          </p:cNvPr>
          <p:cNvSpPr/>
          <p:nvPr/>
        </p:nvSpPr>
        <p:spPr>
          <a:xfrm>
            <a:off x="4339591" y="3035676"/>
            <a:ext cx="914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45FC71D-1D65-42B9-A5F3-9FBC3D63D326}"/>
              </a:ext>
            </a:extLst>
          </p:cNvPr>
          <p:cNvSpPr txBox="1"/>
          <p:nvPr/>
        </p:nvSpPr>
        <p:spPr>
          <a:xfrm>
            <a:off x="2537839" y="631796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/>
              <a:t>二维特征空间样本和分类边界</a:t>
            </a:r>
            <a:endParaRPr lang="en-CA" b="1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0965B9D-3AF9-4E06-945F-EC07943E6F58}"/>
              </a:ext>
            </a:extLst>
          </p:cNvPr>
          <p:cNvSpPr txBox="1"/>
          <p:nvPr/>
        </p:nvSpPr>
        <p:spPr>
          <a:xfrm>
            <a:off x="7107420" y="6317967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/>
              <a:t>三维特征空间样本和分类超平面</a:t>
            </a:r>
            <a:endParaRPr lang="en-CA" b="1"/>
          </a:p>
        </p:txBody>
      </p:sp>
      <p:sp>
        <p:nvSpPr>
          <p:cNvPr id="17" name="arrow-to-the-left-silhouette_32536">
            <a:extLst>
              <a:ext uri="{FF2B5EF4-FFF2-40B4-BE49-F238E27FC236}">
                <a16:creationId xmlns:a16="http://schemas.microsoft.com/office/drawing/2014/main" id="{750651ED-A317-449E-9B14-08D014933547}"/>
              </a:ext>
            </a:extLst>
          </p:cNvPr>
          <p:cNvSpPr/>
          <p:nvPr/>
        </p:nvSpPr>
        <p:spPr>
          <a:xfrm rot="10800000">
            <a:off x="4827639" y="2065754"/>
            <a:ext cx="611110" cy="414876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60E82A-B3C7-497D-9A42-6709D78CBE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0733" y="2723942"/>
            <a:ext cx="9467850" cy="3457575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99AEAA-94EE-4D0E-B0AB-DF1C3B3CB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80129B1-A262-48CD-B261-35550DC5F028}" type="slidenum">
              <a:rPr lang="en-US" sz="2400" smtClean="0"/>
              <a:pPr/>
              <a:t>19</a:t>
            </a:fld>
            <a:endParaRPr lang="en-US" sz="2400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0C50BE3-21E5-4AB2-B37A-34EEC9AE1D8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56B264C-56F4-4152-9240-81F6C081EEDA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感知机收敛性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4851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009" y="1382820"/>
            <a:ext cx="11301490" cy="427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感知机模型概述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神经元数学模型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感知机参数更新规则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感知机训练与测试伪代码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感知机收敛性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721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1BD536-9FF6-4A81-ACA1-B45FF7AB300A}"/>
              </a:ext>
            </a:extLst>
          </p:cNvPr>
          <p:cNvSpPr txBox="1"/>
          <p:nvPr/>
        </p:nvSpPr>
        <p:spPr>
          <a:xfrm>
            <a:off x="108155" y="6434308"/>
            <a:ext cx="1175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图片来自</a:t>
            </a:r>
            <a:r>
              <a:rPr lang="en-US" altLang="zh-CN"/>
              <a:t>《Machine Learning with Pytorch and Scikit-Learn》.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DE5A2F-0A0B-486A-A8DA-1338B3C9CE27}"/>
              </a:ext>
            </a:extLst>
          </p:cNvPr>
          <p:cNvSpPr txBox="1"/>
          <p:nvPr/>
        </p:nvSpPr>
        <p:spPr>
          <a:xfrm>
            <a:off x="313680" y="5018560"/>
            <a:ext cx="11110734" cy="1135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线性可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分数据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：存在一条直线或者一个平面或一个超平面可以把数据分开</a:t>
            </a:r>
            <a:endParaRPr lang="en-CA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线性不可分数据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：不存在一条直线或者一个平面或一个超平面可以把数据分开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B53A085-8536-4C31-9C62-550BDE3D0751}"/>
              </a:ext>
            </a:extLst>
          </p:cNvPr>
          <p:cNvSpPr/>
          <p:nvPr/>
        </p:nvSpPr>
        <p:spPr>
          <a:xfrm>
            <a:off x="2497015" y="1090251"/>
            <a:ext cx="914400" cy="67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B3C927-A5AE-4043-AC47-E83EC93FB91B}"/>
              </a:ext>
            </a:extLst>
          </p:cNvPr>
          <p:cNvSpPr txBox="1"/>
          <p:nvPr/>
        </p:nvSpPr>
        <p:spPr>
          <a:xfrm>
            <a:off x="1110849" y="434653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线性可分数据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42F8F18-869C-431B-8C1E-243B0B440B4A}"/>
              </a:ext>
            </a:extLst>
          </p:cNvPr>
          <p:cNvSpPr txBox="1"/>
          <p:nvPr/>
        </p:nvSpPr>
        <p:spPr>
          <a:xfrm>
            <a:off x="5413951" y="434653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线性不可分数据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79809D4-6AC9-496A-B4C8-F26A5CD53E0E}"/>
              </a:ext>
            </a:extLst>
          </p:cNvPr>
          <p:cNvSpPr txBox="1"/>
          <p:nvPr/>
        </p:nvSpPr>
        <p:spPr>
          <a:xfrm>
            <a:off x="9388074" y="434653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线性不可分数据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FEE9BA-177F-409D-A679-B8C349D4F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" y="1000694"/>
            <a:ext cx="12192000" cy="342900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7B3FF0-F55E-4B38-9523-A3F4EF98B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80129B1-A262-48CD-B261-35550DC5F028}" type="slidenum">
              <a:rPr lang="en-US" sz="2400" smtClean="0"/>
              <a:pPr/>
              <a:t>20</a:t>
            </a:fld>
            <a:endParaRPr lang="en-US" sz="2400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2BEF3DA-5C88-46BB-9754-6FD42E3D0C8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68D9528-136C-4C8D-8AD8-186E8F871425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感知机收敛性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4402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1BD536-9FF6-4A81-ACA1-B45FF7AB300A}"/>
              </a:ext>
            </a:extLst>
          </p:cNvPr>
          <p:cNvSpPr txBox="1"/>
          <p:nvPr/>
        </p:nvSpPr>
        <p:spPr>
          <a:xfrm>
            <a:off x="108155" y="6434308"/>
            <a:ext cx="1175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图片来自</a:t>
            </a:r>
            <a:r>
              <a:rPr lang="en-US" altLang="zh-CN"/>
              <a:t>《Machine Learning with Pytorch and Scikit-Learn》.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DE5A2F-0A0B-486A-A8DA-1338B3C9CE27}"/>
              </a:ext>
            </a:extLst>
          </p:cNvPr>
          <p:cNvSpPr txBox="1"/>
          <p:nvPr/>
        </p:nvSpPr>
        <p:spPr>
          <a:xfrm>
            <a:off x="313680" y="5018560"/>
            <a:ext cx="5878532" cy="1135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感知机在线性可分数据上收敛</a:t>
            </a:r>
            <a:endParaRPr lang="en-CA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感知机在线性不可分数据上永远不收敛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B53A085-8536-4C31-9C62-550BDE3D0751}"/>
              </a:ext>
            </a:extLst>
          </p:cNvPr>
          <p:cNvSpPr/>
          <p:nvPr/>
        </p:nvSpPr>
        <p:spPr>
          <a:xfrm>
            <a:off x="2497015" y="1000694"/>
            <a:ext cx="914400" cy="67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B3C927-A5AE-4043-AC47-E83EC93FB91B}"/>
              </a:ext>
            </a:extLst>
          </p:cNvPr>
          <p:cNvSpPr txBox="1"/>
          <p:nvPr/>
        </p:nvSpPr>
        <p:spPr>
          <a:xfrm>
            <a:off x="1110849" y="434653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线性可分数据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42F8F18-869C-431B-8C1E-243B0B440B4A}"/>
              </a:ext>
            </a:extLst>
          </p:cNvPr>
          <p:cNvSpPr txBox="1"/>
          <p:nvPr/>
        </p:nvSpPr>
        <p:spPr>
          <a:xfrm>
            <a:off x="5413951" y="434653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线性不可分数据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79809D4-6AC9-496A-B4C8-F26A5CD53E0E}"/>
              </a:ext>
            </a:extLst>
          </p:cNvPr>
          <p:cNvSpPr txBox="1"/>
          <p:nvPr/>
        </p:nvSpPr>
        <p:spPr>
          <a:xfrm>
            <a:off x="9388074" y="434653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线性不可分数据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91B1BC-6EC8-4DAC-87E3-0411E98C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7537"/>
            <a:ext cx="12192000" cy="342900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011BD1-E733-4652-8340-CAF0535FE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80129B1-A262-48CD-B261-35550DC5F028}" type="slidenum">
              <a:rPr lang="en-US" sz="2400" smtClean="0"/>
              <a:pPr/>
              <a:t>21</a:t>
            </a:fld>
            <a:endParaRPr lang="en-US" sz="2400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C9587A3-E5D3-40B4-A5DF-73887320149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60263D3-B1F5-4787-813C-F0BCFDE38E6C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感知机收敛性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3538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21008" y="5125667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46A2168-E003-4000-AEF6-E9BF27F00486}"/>
              </a:ext>
            </a:extLst>
          </p:cNvPr>
          <p:cNvSpPr txBox="1"/>
          <p:nvPr/>
        </p:nvSpPr>
        <p:spPr>
          <a:xfrm>
            <a:off x="615867" y="1380976"/>
            <a:ext cx="11301490" cy="427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感知机模型概述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神经元数学模型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感知机参数更新规则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感知机训练与测试伪代码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感知机收敛性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6694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2DE5A2F-0A0B-486A-A8DA-1338B3C9CE27}"/>
              </a:ext>
            </a:extLst>
          </p:cNvPr>
          <p:cNvSpPr txBox="1"/>
          <p:nvPr/>
        </p:nvSpPr>
        <p:spPr>
          <a:xfrm>
            <a:off x="617188" y="1379204"/>
            <a:ext cx="11303094" cy="2243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感知机是一个二分类器，以迭代方式更新模型参数。</a:t>
            </a:r>
            <a:endParaRPr lang="en-CA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感知机在参数更新的每次迭代中，只使用一个数据样本，适用于在线学习问题。</a:t>
            </a:r>
            <a:endParaRPr lang="en-CA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感知机优点：训练过程简单。</a:t>
            </a:r>
            <a:endParaRPr lang="en-CA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感知机缺点：在线性不可分数据上训练过程不收敛。</a:t>
            </a:r>
            <a:endParaRPr lang="en-CA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ED0524-84D0-4A17-88E6-74AE08D8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80129B1-A262-48CD-B261-35550DC5F028}" type="slidenum">
              <a:rPr lang="en-US" sz="2400" smtClean="0"/>
              <a:pPr/>
              <a:t>23</a:t>
            </a:fld>
            <a:endParaRPr lang="en-US" sz="2400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B3E516A-360F-4F57-9E2F-36C16CE7265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ACE84C0-5144-4E77-B4D6-3AC59B126BFC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5233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F650C84F-2160-408A-AABA-C4F83AC4F177}"/>
              </a:ext>
            </a:extLst>
          </p:cNvPr>
          <p:cNvSpPr/>
          <p:nvPr/>
        </p:nvSpPr>
        <p:spPr>
          <a:xfrm>
            <a:off x="621008" y="1519875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感知机模型概述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009" y="1382820"/>
            <a:ext cx="11301490" cy="427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感知机模型概述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神经元数学模型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感知机参数更新规则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感知机训练与测试伪代码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感知机收敛性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31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感知机模型概述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8005" y="921789"/>
            <a:ext cx="11301490" cy="1842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感知机是一个二分类模型，属于监督学习任务中的分类模型。</a:t>
            </a:r>
            <a:endParaRPr lang="en-CA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感知机模仿动物神经细胞工作原理，完成分类任务。</a:t>
            </a:r>
            <a:endParaRPr lang="en-CA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在感知机模型中，训练样本和测试样本的标签都为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CA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CA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738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21008" y="2215613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感知机数学模型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42CF080-33D5-42B2-A82D-B8E0620DF717}"/>
              </a:ext>
            </a:extLst>
          </p:cNvPr>
          <p:cNvSpPr txBox="1"/>
          <p:nvPr/>
        </p:nvSpPr>
        <p:spPr>
          <a:xfrm>
            <a:off x="621009" y="1382820"/>
            <a:ext cx="11301490" cy="427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感知机模型概述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神经元数学模型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感知机参数更新规则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感知机训练与测试伪代码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感知机收敛性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554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11379365-9A43-424E-B5C7-74160168F673}"/>
              </a:ext>
            </a:extLst>
          </p:cNvPr>
          <p:cNvSpPr/>
          <p:nvPr/>
        </p:nvSpPr>
        <p:spPr>
          <a:xfrm>
            <a:off x="393802" y="1929805"/>
            <a:ext cx="780614" cy="529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树突</a:t>
            </a:r>
            <a:endParaRPr lang="en-CA" sz="20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Picture 2" descr="https://www.icode9.com/i/ll/?i=20200308111305145.jpg?,type_ZmFuZ3poZW5naGVpdGk,shadow_10,text_aHR0cHM6Ly9ibG9nLmNzZG4ubmV0L3NpbmF0XzMxNjA4NjQx,size_16,color_FFFFFF,t_70">
            <a:extLst>
              <a:ext uri="{FF2B5EF4-FFF2-40B4-BE49-F238E27FC236}">
                <a16:creationId xmlns:a16="http://schemas.microsoft.com/office/drawing/2014/main" id="{B320C3AB-74A4-4A77-B3BE-BDD54691B7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6" r="4725"/>
          <a:stretch/>
        </p:blipFill>
        <p:spPr bwMode="auto">
          <a:xfrm>
            <a:off x="10048" y="2516418"/>
            <a:ext cx="5219023" cy="297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542E122-B3E1-4F95-99F8-C3D84F0F7E23}"/>
              </a:ext>
            </a:extLst>
          </p:cNvPr>
          <p:cNvSpPr txBox="1"/>
          <p:nvPr/>
        </p:nvSpPr>
        <p:spPr>
          <a:xfrm>
            <a:off x="108155" y="6317307"/>
            <a:ext cx="566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图片来自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4"/>
              </a:rPr>
              <a:t>https://www.icode9.com/content-4-652630.html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5C7FB2E-FA40-45C0-ABD9-759059AACCB4}"/>
              </a:ext>
            </a:extLst>
          </p:cNvPr>
          <p:cNvSpPr/>
          <p:nvPr/>
        </p:nvSpPr>
        <p:spPr>
          <a:xfrm>
            <a:off x="2361807" y="3989972"/>
            <a:ext cx="1102697" cy="529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细胞体</a:t>
            </a:r>
            <a:endParaRPr lang="en-CA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22739E7-AF50-43C9-B024-ABD1ADB3D5FE}"/>
              </a:ext>
            </a:extLst>
          </p:cNvPr>
          <p:cNvSpPr/>
          <p:nvPr/>
        </p:nvSpPr>
        <p:spPr>
          <a:xfrm>
            <a:off x="3507110" y="5407004"/>
            <a:ext cx="1102697" cy="529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轴突</a:t>
            </a:r>
            <a:endParaRPr lang="en-CA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5ACCADE-9FB1-4B73-B998-1B881452B747}"/>
              </a:ext>
            </a:extLst>
          </p:cNvPr>
          <p:cNvSpPr/>
          <p:nvPr/>
        </p:nvSpPr>
        <p:spPr>
          <a:xfrm>
            <a:off x="3916676" y="3311574"/>
            <a:ext cx="1102697" cy="529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突触</a:t>
            </a:r>
            <a:endParaRPr lang="en-CA" sz="2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FF37993-317D-4B87-B56C-E1BFB65002BE}"/>
              </a:ext>
            </a:extLst>
          </p:cNvPr>
          <p:cNvCxnSpPr>
            <a:cxnSpLocks/>
          </p:cNvCxnSpPr>
          <p:nvPr/>
        </p:nvCxnSpPr>
        <p:spPr>
          <a:xfrm flipV="1">
            <a:off x="326909" y="2430757"/>
            <a:ext cx="312188" cy="68137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43C46A5-DCC4-4747-9AFC-CBAC9CBA0A8E}"/>
              </a:ext>
            </a:extLst>
          </p:cNvPr>
          <p:cNvCxnSpPr>
            <a:cxnSpLocks/>
          </p:cNvCxnSpPr>
          <p:nvPr/>
        </p:nvCxnSpPr>
        <p:spPr>
          <a:xfrm flipH="1" flipV="1">
            <a:off x="955958" y="2430757"/>
            <a:ext cx="285351" cy="20224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5848A40-99F7-476E-9469-E741543895F1}"/>
              </a:ext>
            </a:extLst>
          </p:cNvPr>
          <p:cNvCxnSpPr>
            <a:cxnSpLocks/>
          </p:cNvCxnSpPr>
          <p:nvPr/>
        </p:nvCxnSpPr>
        <p:spPr>
          <a:xfrm flipH="1" flipV="1">
            <a:off x="760656" y="2459324"/>
            <a:ext cx="104583" cy="57401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AE60F73-92D5-4B6A-95DC-12227CF5BCAC}"/>
              </a:ext>
            </a:extLst>
          </p:cNvPr>
          <p:cNvCxnSpPr>
            <a:cxnSpLocks/>
          </p:cNvCxnSpPr>
          <p:nvPr/>
        </p:nvCxnSpPr>
        <p:spPr>
          <a:xfrm flipH="1" flipV="1">
            <a:off x="1098633" y="2275754"/>
            <a:ext cx="826018" cy="3263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E1C8B8A-6C4F-42FA-93F9-6913B50096F0}"/>
              </a:ext>
            </a:extLst>
          </p:cNvPr>
          <p:cNvCxnSpPr>
            <a:cxnSpLocks/>
          </p:cNvCxnSpPr>
          <p:nvPr/>
        </p:nvCxnSpPr>
        <p:spPr>
          <a:xfrm flipV="1">
            <a:off x="1829781" y="4383440"/>
            <a:ext cx="632493" cy="7593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7DAF9D6-3FE5-4AAE-BB7F-5E23BD01F576}"/>
              </a:ext>
            </a:extLst>
          </p:cNvPr>
          <p:cNvCxnSpPr>
            <a:cxnSpLocks/>
          </p:cNvCxnSpPr>
          <p:nvPr/>
        </p:nvCxnSpPr>
        <p:spPr>
          <a:xfrm>
            <a:off x="3258191" y="5032728"/>
            <a:ext cx="497838" cy="39055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20E48235-39FE-497D-9B2E-82E9170FE8C6}"/>
              </a:ext>
            </a:extLst>
          </p:cNvPr>
          <p:cNvCxnSpPr>
            <a:cxnSpLocks/>
          </p:cNvCxnSpPr>
          <p:nvPr/>
        </p:nvCxnSpPr>
        <p:spPr>
          <a:xfrm flipV="1">
            <a:off x="4709425" y="3869640"/>
            <a:ext cx="1" cy="24066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9BFBCAB5-590F-41DE-A141-6840EEC7228F}"/>
              </a:ext>
            </a:extLst>
          </p:cNvPr>
          <p:cNvCxnSpPr>
            <a:cxnSpLocks/>
          </p:cNvCxnSpPr>
          <p:nvPr/>
        </p:nvCxnSpPr>
        <p:spPr>
          <a:xfrm flipH="1" flipV="1">
            <a:off x="4845657" y="3646680"/>
            <a:ext cx="112757" cy="63935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1A7DA144-2856-407A-B107-E6612C866AE2}"/>
              </a:ext>
            </a:extLst>
          </p:cNvPr>
          <p:cNvSpPr txBox="1"/>
          <p:nvPr/>
        </p:nvSpPr>
        <p:spPr>
          <a:xfrm>
            <a:off x="5229071" y="1040402"/>
            <a:ext cx="6942039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一个神经元细胞由树突、细胞体、轴突和突触构成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一个神经元有多个树突，每个树突接收来自其他神经元传递的信号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多个树突接收到的信号在细胞体内进行积累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当积累的信号超过一个门限时，轴突产生一个信号，轴突产生的信号为二元信号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轴突产生的信号通过突触传递给其他神经元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ea typeface="Microsoft YaHei" panose="020B0503020204020204" pitchFamily="34" charset="-122"/>
              </a:rPr>
              <a:t>首次提出：</a:t>
            </a:r>
            <a:r>
              <a:rPr lang="en-US" altLang="zh-CN" sz="2000" dirty="0" err="1">
                <a:ea typeface="Microsoft YaHei" panose="020B0503020204020204" pitchFamily="34" charset="-122"/>
              </a:rPr>
              <a:t>W.S.</a:t>
            </a:r>
            <a:r>
              <a:rPr lang="en-US" altLang="zh-CN" sz="2000" b="1" dirty="0" err="1">
                <a:ea typeface="Microsoft YaHei" panose="020B0503020204020204" pitchFamily="34" charset="-122"/>
              </a:rPr>
              <a:t>M</a:t>
            </a:r>
            <a:r>
              <a:rPr lang="en-US" altLang="zh-CN" sz="2000" dirty="0" err="1">
                <a:ea typeface="Microsoft YaHei" panose="020B0503020204020204" pitchFamily="34" charset="-122"/>
              </a:rPr>
              <a:t>c</a:t>
            </a:r>
            <a:r>
              <a:rPr lang="en-US" altLang="zh-CN" sz="2000" b="1" dirty="0" err="1">
                <a:ea typeface="Microsoft YaHei" panose="020B0503020204020204" pitchFamily="34" charset="-122"/>
              </a:rPr>
              <a:t>C</a:t>
            </a:r>
            <a:r>
              <a:rPr lang="en-US" altLang="zh-CN" sz="2000" dirty="0" err="1">
                <a:ea typeface="Microsoft YaHei" panose="020B0503020204020204" pitchFamily="34" charset="-122"/>
              </a:rPr>
              <a:t>ulloch</a:t>
            </a:r>
            <a:r>
              <a:rPr lang="en-US" altLang="zh-CN" sz="2000" dirty="0">
                <a:ea typeface="Microsoft YaHei" panose="020B0503020204020204" pitchFamily="34" charset="-122"/>
              </a:rPr>
              <a:t>, W. </a:t>
            </a:r>
            <a:r>
              <a:rPr lang="en-US" altLang="zh-CN" sz="2000" b="1" dirty="0">
                <a:ea typeface="Microsoft YaHei" panose="020B0503020204020204" pitchFamily="34" charset="-122"/>
              </a:rPr>
              <a:t>P</a:t>
            </a:r>
            <a:r>
              <a:rPr lang="en-US" altLang="zh-CN" sz="2000" dirty="0">
                <a:ea typeface="Microsoft YaHei" panose="020B0503020204020204" pitchFamily="34" charset="-122"/>
              </a:rPr>
              <a:t>itts, A logical calculus of the ideas immanent in nervous activity, Bulletin of Mathematical Biophysics, 5(4):115-133, 1943.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ea typeface="Microsoft YaHei" panose="020B0503020204020204" pitchFamily="34" charset="-122"/>
              </a:rPr>
              <a:t>此神经元模型也被称为</a:t>
            </a:r>
            <a:r>
              <a:rPr lang="en-US" altLang="zh-CN" sz="2000" dirty="0">
                <a:ea typeface="Microsoft YaHei" panose="020B0503020204020204" pitchFamily="34" charset="-122"/>
              </a:rPr>
              <a:t>MCP</a:t>
            </a:r>
            <a:r>
              <a:rPr lang="zh-CN" altLang="en-US" sz="2000" dirty="0">
                <a:ea typeface="Microsoft YaHei" panose="020B0503020204020204" pitchFamily="34" charset="-122"/>
              </a:rPr>
              <a:t>神经元模型</a:t>
            </a:r>
            <a:endParaRPr lang="en-US" altLang="zh-CN" sz="2000" dirty="0">
              <a:ea typeface="Microsoft YaHe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17E7216-E0E8-4A1E-86D6-E5997A15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80129B1-A262-48CD-B261-35550DC5F028}" type="slidenum">
              <a:rPr lang="en-US" sz="2400" smtClean="0"/>
              <a:pPr/>
              <a:t>6</a:t>
            </a:fld>
            <a:endParaRPr lang="en-US" sz="240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2890E4B-C4B2-4EFE-B480-BE501204D00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FA23A64-BC94-4733-B4AF-550C84C2C9A4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感知机数学模型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206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06D7D905-1918-44BE-881D-9B2C8010D3B8}"/>
                  </a:ext>
                </a:extLst>
              </p:cNvPr>
              <p:cNvSpPr txBox="1"/>
              <p:nvPr/>
            </p:nvSpPr>
            <p:spPr>
              <a:xfrm>
                <a:off x="226389" y="824851"/>
                <a:ext cx="11512431" cy="1325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树突接收到的信号：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细胞体内积累的信号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积累信号与门限值比较。令门限值为</a:t>
                </a:r>
                <a14:m>
                  <m:oMath xmlns:m="http://schemas.openxmlformats.org/officeDocument/2006/math">
                    <m:r>
                      <a:rPr lang="zh-CN" altLang="en-US" sz="20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𝜃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。如果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&gt;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𝜃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，轴突输出</a:t>
                </a: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；否则，轴突输出</a:t>
                </a: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。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06D7D905-1918-44BE-881D-9B2C8010D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89" y="824851"/>
                <a:ext cx="11512431" cy="1325363"/>
              </a:xfrm>
              <a:prstGeom prst="rect">
                <a:avLst/>
              </a:prstGeom>
              <a:blipFill>
                <a:blip r:embed="rId3"/>
                <a:stretch>
                  <a:fillRect l="-476" t="-2294" b="-545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03D6A30-1937-47B1-A4CB-A3587AF739CC}"/>
                  </a:ext>
                </a:extLst>
              </p:cNvPr>
              <p:cNvSpPr/>
              <p:nvPr/>
            </p:nvSpPr>
            <p:spPr>
              <a:xfrm>
                <a:off x="521108" y="2273869"/>
                <a:ext cx="3912674" cy="1232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轴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突输出</m:t>
                    </m:r>
                  </m:oMath>
                </a14:m>
                <a:r>
                  <a:rPr lang="en-US" altLang="zh-CN" sz="20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如果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&gt;</m:t>
                              </m:r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𝜃</m:t>
                              </m:r>
                            </m:e>
                          </m:mr>
                          <m:mr>
                            <m:e/>
                            <m:e/>
                          </m:mr>
                          <m:m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如果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</m:e>
                              </m:nary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03D6A30-1937-47B1-A4CB-A3587AF73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08" y="2273869"/>
                <a:ext cx="3912674" cy="12320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E48950-A6DB-4320-B2AB-1634009DB37D}"/>
                  </a:ext>
                </a:extLst>
              </p:cNvPr>
              <p:cNvSpPr/>
              <p:nvPr/>
            </p:nvSpPr>
            <p:spPr>
              <a:xfrm>
                <a:off x="521108" y="3826431"/>
                <a:ext cx="4489947" cy="1232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轴突输出</m:t>
                    </m:r>
                  </m:oMath>
                </a14:m>
                <a:r>
                  <a:rPr lang="en-US" altLang="zh-CN" sz="20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如果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𝜃</m:t>
                              </m:r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&gt;0</m:t>
                              </m:r>
                            </m:e>
                          </m:mr>
                          <m:mr>
                            <m:e/>
                            <m:e/>
                          </m:mr>
                          <m:m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如果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</m:e>
                              </m:nary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𝜃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EE48950-A6DB-4320-B2AB-1634009DB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08" y="3826431"/>
                <a:ext cx="4489947" cy="12320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96C3753-1461-43BF-BA85-37BEE95E73E3}"/>
                  </a:ext>
                </a:extLst>
              </p:cNvPr>
              <p:cNvSpPr/>
              <p:nvPr/>
            </p:nvSpPr>
            <p:spPr>
              <a:xfrm>
                <a:off x="521108" y="5392464"/>
                <a:ext cx="4353436" cy="1232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轴突输出</m:t>
                    </m:r>
                  </m:oMath>
                </a14:m>
                <a:r>
                  <a:rPr lang="en-US" altLang="zh-CN" sz="20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如果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𝑏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&gt;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0</m:t>
                              </m:r>
                            </m:e>
                          </m:mr>
                          <m:mr>
                            <m:e/>
                            <m:e/>
                          </m:mr>
                          <m:m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如果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+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𝑏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</m:e>
                              </m:nary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96C3753-1461-43BF-BA85-37BEE95E7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08" y="5392464"/>
                <a:ext cx="4353436" cy="12320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rrow-to-the-left-silhouette_32536">
            <a:extLst>
              <a:ext uri="{FF2B5EF4-FFF2-40B4-BE49-F238E27FC236}">
                <a16:creationId xmlns:a16="http://schemas.microsoft.com/office/drawing/2014/main" id="{64034A64-8350-4EA7-95B8-B45D2DB72ECD}"/>
              </a:ext>
            </a:extLst>
          </p:cNvPr>
          <p:cNvSpPr/>
          <p:nvPr/>
        </p:nvSpPr>
        <p:spPr>
          <a:xfrm rot="16200000">
            <a:off x="2267709" y="3492355"/>
            <a:ext cx="448711" cy="414876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arrow-to-the-left-silhouette_32536">
            <a:extLst>
              <a:ext uri="{FF2B5EF4-FFF2-40B4-BE49-F238E27FC236}">
                <a16:creationId xmlns:a16="http://schemas.microsoft.com/office/drawing/2014/main" id="{F85F58D1-4890-45B7-AF9F-44BB9FC0A93E}"/>
              </a:ext>
            </a:extLst>
          </p:cNvPr>
          <p:cNvSpPr/>
          <p:nvPr/>
        </p:nvSpPr>
        <p:spPr>
          <a:xfrm rot="16200000">
            <a:off x="2267709" y="4990389"/>
            <a:ext cx="448711" cy="414876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对话气泡: 圆角矩形 53">
                <a:extLst>
                  <a:ext uri="{FF2B5EF4-FFF2-40B4-BE49-F238E27FC236}">
                    <a16:creationId xmlns:a16="http://schemas.microsoft.com/office/drawing/2014/main" id="{37A1E5F8-3532-4A63-912F-5DD90A4D7131}"/>
                  </a:ext>
                </a:extLst>
              </p:cNvPr>
              <p:cNvSpPr/>
              <p:nvPr/>
            </p:nvSpPr>
            <p:spPr>
              <a:xfrm>
                <a:off x="5527970" y="5078245"/>
                <a:ext cx="1105497" cy="448712"/>
              </a:xfrm>
              <a:prstGeom prst="wedgeRoundRectCallout">
                <a:avLst>
                  <a:gd name="adj1" fmla="val -50266"/>
                  <a:gd name="adj2" fmla="val 15582"/>
                  <a:gd name="adj3" fmla="val 16667"/>
                </a:avLst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𝑏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=−</m:t>
                      </m:r>
                      <m:r>
                        <a:rPr lang="zh-CN" alt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𝜃</m:t>
                      </m:r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4" name="对话气泡: 圆角矩形 53">
                <a:extLst>
                  <a:ext uri="{FF2B5EF4-FFF2-40B4-BE49-F238E27FC236}">
                    <a16:creationId xmlns:a16="http://schemas.microsoft.com/office/drawing/2014/main" id="{37A1E5F8-3532-4A63-912F-5DD90A4D71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970" y="5078245"/>
                <a:ext cx="1105497" cy="448712"/>
              </a:xfrm>
              <a:prstGeom prst="wedgeRoundRectCallout">
                <a:avLst>
                  <a:gd name="adj1" fmla="val -50266"/>
                  <a:gd name="adj2" fmla="val 15582"/>
                  <a:gd name="adj3" fmla="val 16667"/>
                </a:avLst>
              </a:prstGeom>
              <a:blipFill>
                <a:blip r:embed="rId7"/>
                <a:stretch>
                  <a:fillRect l="-5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2B69E7F0-900D-46F5-8AF7-1128E504211D}"/>
              </a:ext>
            </a:extLst>
          </p:cNvPr>
          <p:cNvSpPr txBox="1"/>
          <p:nvPr/>
        </p:nvSpPr>
        <p:spPr>
          <a:xfrm>
            <a:off x="5398711" y="6364565"/>
            <a:ext cx="566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图片来自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8"/>
              </a:rPr>
              <a:t>https://www.icode9.com/content-4-652630.html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B6214E6-4F08-4819-8725-1AD26D3FC7EE}"/>
              </a:ext>
            </a:extLst>
          </p:cNvPr>
          <p:cNvGrpSpPr/>
          <p:nvPr/>
        </p:nvGrpSpPr>
        <p:grpSpPr>
          <a:xfrm>
            <a:off x="6729495" y="2292521"/>
            <a:ext cx="5219023" cy="4006718"/>
            <a:chOff x="10048" y="1929805"/>
            <a:chExt cx="5219023" cy="4006718"/>
          </a:xfrm>
        </p:grpSpPr>
        <p:pic>
          <p:nvPicPr>
            <p:cNvPr id="55" name="Picture 2" descr="https://www.icode9.com/i/ll/?i=20200308111305145.jpg?,type_ZmFuZ3poZW5naGVpdGk,shadow_10,text_aHR0cHM6Ly9ibG9nLmNzZG4ubmV0L3NpbmF0XzMxNjA4NjQx,size_16,color_FFFFFF,t_70">
              <a:extLst>
                <a:ext uri="{FF2B5EF4-FFF2-40B4-BE49-F238E27FC236}">
                  <a16:creationId xmlns:a16="http://schemas.microsoft.com/office/drawing/2014/main" id="{AB0FA48B-6821-4EBA-B676-E47349B387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6" r="4725"/>
            <a:stretch/>
          </p:blipFill>
          <p:spPr bwMode="auto">
            <a:xfrm>
              <a:off x="10048" y="2516418"/>
              <a:ext cx="5219023" cy="2975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D284928-FA36-415B-9741-6E72D723BCCF}"/>
                </a:ext>
              </a:extLst>
            </p:cNvPr>
            <p:cNvSpPr/>
            <p:nvPr/>
          </p:nvSpPr>
          <p:spPr>
            <a:xfrm>
              <a:off x="393802" y="1929805"/>
              <a:ext cx="780614" cy="529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+mn-ea"/>
                </a:rPr>
                <a:t>树突</a:t>
              </a:r>
              <a:endParaRPr lang="en-CA" sz="2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99BFA6B-446F-454A-A43B-5471D4BC8AF9}"/>
                </a:ext>
              </a:extLst>
            </p:cNvPr>
            <p:cNvSpPr/>
            <p:nvPr/>
          </p:nvSpPr>
          <p:spPr>
            <a:xfrm>
              <a:off x="2361807" y="3989972"/>
              <a:ext cx="1102697" cy="529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+mn-ea"/>
                </a:rPr>
                <a:t>细胞体</a:t>
              </a:r>
              <a:endParaRPr lang="en-CA" sz="2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BE4F521-1251-41B6-B53F-F7F7E96FC900}"/>
                </a:ext>
              </a:extLst>
            </p:cNvPr>
            <p:cNvSpPr/>
            <p:nvPr/>
          </p:nvSpPr>
          <p:spPr>
            <a:xfrm>
              <a:off x="3507110" y="5407004"/>
              <a:ext cx="1102697" cy="529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+mn-ea"/>
                </a:rPr>
                <a:t>轴突</a:t>
              </a:r>
              <a:endParaRPr lang="en-CA" sz="2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6C23E7E-6F99-437D-8459-74E36AFD29B8}"/>
                </a:ext>
              </a:extLst>
            </p:cNvPr>
            <p:cNvSpPr/>
            <p:nvPr/>
          </p:nvSpPr>
          <p:spPr>
            <a:xfrm>
              <a:off x="3916676" y="3311574"/>
              <a:ext cx="1102697" cy="529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+mn-ea"/>
                </a:rPr>
                <a:t>突触</a:t>
              </a:r>
              <a:endParaRPr lang="en-CA" sz="20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B33CF42F-AA93-4DB9-8639-1E90D5C80D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909" y="2430757"/>
              <a:ext cx="312188" cy="6813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9CECE4B5-FD15-4B3E-B54B-4C4C634B11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5958" y="2430757"/>
              <a:ext cx="285351" cy="20224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0D51E4A4-1F8D-48BB-A93F-2D878D88FD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0656" y="2459324"/>
              <a:ext cx="104583" cy="5740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14B894F5-27C6-4272-99AF-94AE9FB0E8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8633" y="2275754"/>
              <a:ext cx="826018" cy="3263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86B063E1-5249-45CC-9131-AA4C024B3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9781" y="4383440"/>
              <a:ext cx="632493" cy="7593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E0DD34CB-5A7B-4132-A1A3-5218C3E7D7E2}"/>
                </a:ext>
              </a:extLst>
            </p:cNvPr>
            <p:cNvCxnSpPr>
              <a:cxnSpLocks/>
            </p:cNvCxnSpPr>
            <p:nvPr/>
          </p:nvCxnSpPr>
          <p:spPr>
            <a:xfrm>
              <a:off x="3258191" y="5032728"/>
              <a:ext cx="497838" cy="3905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0449A8EC-44D7-41E0-B13D-23969B2F36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425" y="3869640"/>
              <a:ext cx="1" cy="24066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4F4E437E-64DD-4EB3-AAB6-AEBDC84457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45657" y="3646680"/>
              <a:ext cx="112757" cy="63935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箭头: 右弧形 3">
            <a:extLst>
              <a:ext uri="{FF2B5EF4-FFF2-40B4-BE49-F238E27FC236}">
                <a16:creationId xmlns:a16="http://schemas.microsoft.com/office/drawing/2014/main" id="{79F1C736-5F50-4EDF-8B25-629B73005555}"/>
              </a:ext>
            </a:extLst>
          </p:cNvPr>
          <p:cNvSpPr/>
          <p:nvPr/>
        </p:nvSpPr>
        <p:spPr>
          <a:xfrm>
            <a:off x="4787119" y="4297666"/>
            <a:ext cx="592096" cy="2009817"/>
          </a:xfrm>
          <a:prstGeom prst="curvedLeftArrow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23F512-3ECC-4030-B904-FF3F7EDB2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80129B1-A262-48CD-B261-35550DC5F028}" type="slidenum">
              <a:rPr lang="en-US" sz="2400" smtClean="0"/>
              <a:pPr/>
              <a:t>7</a:t>
            </a:fld>
            <a:endParaRPr lang="en-US" sz="2400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4FD2BF4-385E-453B-B03D-47FB26D8B44D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4A851E7-5A6F-4960-A9ED-E3038074EFDB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感知机数学模型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632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>
            <a:extLst>
              <a:ext uri="{FF2B5EF4-FFF2-40B4-BE49-F238E27FC236}">
                <a16:creationId xmlns:a16="http://schemas.microsoft.com/office/drawing/2014/main" id="{A85B1E99-379D-461B-BE90-AC97145DFAD0}"/>
              </a:ext>
            </a:extLst>
          </p:cNvPr>
          <p:cNvSpPr txBox="1"/>
          <p:nvPr/>
        </p:nvSpPr>
        <p:spPr>
          <a:xfrm>
            <a:off x="108155" y="6363964"/>
            <a:ext cx="566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图片来自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https://www.icode9.com/content-4-652630.html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823BEB1D-E707-4FEE-98E0-35186402C86F}"/>
                  </a:ext>
                </a:extLst>
              </p:cNvPr>
              <p:cNvSpPr/>
              <p:nvPr/>
            </p:nvSpPr>
            <p:spPr>
              <a:xfrm>
                <a:off x="5953714" y="4645129"/>
                <a:ext cx="4895123" cy="2010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如果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𝑚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+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𝑏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&gt;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/>
                            </m:mr>
                            <m:mr>
                              <m:e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如果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𝑚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+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𝑏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</m:e>
                                </m:nary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823BEB1D-E707-4FEE-98E0-35186402C8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14" y="4645129"/>
                <a:ext cx="4895123" cy="2010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36E640-6A08-4E77-9AAF-227E53E7E57E}"/>
              </a:ext>
            </a:extLst>
          </p:cNvPr>
          <p:cNvGrpSpPr/>
          <p:nvPr/>
        </p:nvGrpSpPr>
        <p:grpSpPr>
          <a:xfrm>
            <a:off x="138194" y="746749"/>
            <a:ext cx="5219023" cy="4006718"/>
            <a:chOff x="10048" y="1929805"/>
            <a:chExt cx="5219023" cy="4006718"/>
          </a:xfrm>
        </p:grpSpPr>
        <p:pic>
          <p:nvPicPr>
            <p:cNvPr id="54" name="Picture 2" descr="https://www.icode9.com/i/ll/?i=20200308111305145.jpg?,type_ZmFuZ3poZW5naGVpdGk,shadow_10,text_aHR0cHM6Ly9ibG9nLmNzZG4ubmV0L3NpbmF0XzMxNjA4NjQx,size_16,color_FFFFFF,t_70">
              <a:extLst>
                <a:ext uri="{FF2B5EF4-FFF2-40B4-BE49-F238E27FC236}">
                  <a16:creationId xmlns:a16="http://schemas.microsoft.com/office/drawing/2014/main" id="{3DA3C6E1-296F-49E8-B4D2-817DA41B4D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6" r="4725"/>
            <a:stretch/>
          </p:blipFill>
          <p:spPr bwMode="auto">
            <a:xfrm>
              <a:off x="10048" y="2516418"/>
              <a:ext cx="5219023" cy="2975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54F602E-CCBB-4B5F-89B4-2770FE25250D}"/>
                </a:ext>
              </a:extLst>
            </p:cNvPr>
            <p:cNvSpPr/>
            <p:nvPr/>
          </p:nvSpPr>
          <p:spPr>
            <a:xfrm>
              <a:off x="393802" y="1929805"/>
              <a:ext cx="780614" cy="529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+mn-ea"/>
                </a:rPr>
                <a:t>树突</a:t>
              </a:r>
              <a:endParaRPr lang="en-CA" sz="2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F416D70-B892-4185-A435-BED6E0327FB0}"/>
                </a:ext>
              </a:extLst>
            </p:cNvPr>
            <p:cNvSpPr/>
            <p:nvPr/>
          </p:nvSpPr>
          <p:spPr>
            <a:xfrm>
              <a:off x="2361807" y="3989972"/>
              <a:ext cx="1102697" cy="529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+mn-ea"/>
                </a:rPr>
                <a:t>细胞体</a:t>
              </a:r>
              <a:endParaRPr lang="en-CA" sz="2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61377554-6BE2-4E2A-AB07-6853E826A538}"/>
                </a:ext>
              </a:extLst>
            </p:cNvPr>
            <p:cNvSpPr/>
            <p:nvPr/>
          </p:nvSpPr>
          <p:spPr>
            <a:xfrm>
              <a:off x="3507110" y="5407004"/>
              <a:ext cx="1102697" cy="529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+mn-ea"/>
                </a:rPr>
                <a:t>轴突</a:t>
              </a:r>
              <a:endParaRPr lang="en-CA" sz="2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893A2B4E-08D2-4D82-86FE-61E3C3D7CA34}"/>
                </a:ext>
              </a:extLst>
            </p:cNvPr>
            <p:cNvSpPr/>
            <p:nvPr/>
          </p:nvSpPr>
          <p:spPr>
            <a:xfrm>
              <a:off x="3916676" y="3311574"/>
              <a:ext cx="1102697" cy="529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+mn-ea"/>
                </a:rPr>
                <a:t>突触</a:t>
              </a:r>
              <a:endParaRPr lang="en-CA" sz="20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F5C6F19F-A042-4987-B41F-996C53177C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909" y="2430757"/>
              <a:ext cx="312188" cy="6813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6EFB6645-558F-45EB-9970-4189D56849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5958" y="2430757"/>
              <a:ext cx="285351" cy="20224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4E7EC455-129A-4EB1-B61D-B4343461E2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0656" y="2459324"/>
              <a:ext cx="104583" cy="5740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BFCEBD48-BD45-4F99-92FB-E92F4CD726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8633" y="2275754"/>
              <a:ext cx="826018" cy="3263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A8723707-FC27-40CE-9130-D0ACBBF4CF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9781" y="4383440"/>
              <a:ext cx="632493" cy="7593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8CCFF2CB-E8D3-446C-9871-D468F1430AF5}"/>
                </a:ext>
              </a:extLst>
            </p:cNvPr>
            <p:cNvCxnSpPr>
              <a:cxnSpLocks/>
            </p:cNvCxnSpPr>
            <p:nvPr/>
          </p:nvCxnSpPr>
          <p:spPr>
            <a:xfrm>
              <a:off x="3258191" y="5032728"/>
              <a:ext cx="497838" cy="3905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0187D20E-1F47-441B-BEC4-33A8B754F1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425" y="3869640"/>
              <a:ext cx="1" cy="24066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5FC28B01-7006-455B-8427-BDA5FEA64F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45657" y="3646680"/>
              <a:ext cx="112757" cy="63935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arrow-to-the-left-silhouette_32536">
            <a:extLst>
              <a:ext uri="{FF2B5EF4-FFF2-40B4-BE49-F238E27FC236}">
                <a16:creationId xmlns:a16="http://schemas.microsoft.com/office/drawing/2014/main" id="{4467CEFD-9431-496E-95F4-07427562E081}"/>
              </a:ext>
            </a:extLst>
          </p:cNvPr>
          <p:cNvSpPr/>
          <p:nvPr/>
        </p:nvSpPr>
        <p:spPr>
          <a:xfrm rot="10800000">
            <a:off x="5917993" y="2611140"/>
            <a:ext cx="765366" cy="52753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353BE2-F53D-4571-9072-E9E6D6198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80129B1-A262-48CD-B261-35550DC5F028}" type="slidenum">
              <a:rPr lang="en-US" sz="2400" smtClean="0"/>
              <a:pPr/>
              <a:t>8</a:t>
            </a:fld>
            <a:endParaRPr lang="en-US" sz="2400" dirty="0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691A33CC-E643-4B8F-9F23-206470125CE4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4C4F4629-FDD9-46E5-B22D-F3D1A767A8E6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感知机数学模型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A6BBF00-E167-494B-A7BB-8C27C32DDBD4}"/>
              </a:ext>
            </a:extLst>
          </p:cNvPr>
          <p:cNvGrpSpPr/>
          <p:nvPr/>
        </p:nvGrpSpPr>
        <p:grpSpPr>
          <a:xfrm>
            <a:off x="7063669" y="900427"/>
            <a:ext cx="4692252" cy="3408380"/>
            <a:chOff x="7063669" y="900427"/>
            <a:chExt cx="4692252" cy="340838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164BB5B-AC9E-4140-B3FE-52590CAF0921}"/>
                </a:ext>
              </a:extLst>
            </p:cNvPr>
            <p:cNvGrpSpPr/>
            <p:nvPr/>
          </p:nvGrpSpPr>
          <p:grpSpPr>
            <a:xfrm>
              <a:off x="7063669" y="900427"/>
              <a:ext cx="4692252" cy="3408380"/>
              <a:chOff x="6924523" y="1029634"/>
              <a:chExt cx="4692252" cy="34083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椭圆 28">
                    <a:extLst>
                      <a:ext uri="{FF2B5EF4-FFF2-40B4-BE49-F238E27FC236}">
                        <a16:creationId xmlns:a16="http://schemas.microsoft.com/office/drawing/2014/main" id="{BA4875AB-07FB-4F3C-B265-4B2DD8C979F7}"/>
                      </a:ext>
                    </a:extLst>
                  </p:cNvPr>
                  <p:cNvSpPr/>
                  <p:nvPr/>
                </p:nvSpPr>
                <p:spPr>
                  <a:xfrm>
                    <a:off x="6924523" y="1029634"/>
                    <a:ext cx="767938" cy="764492"/>
                  </a:xfrm>
                  <a:prstGeom prst="ellipse">
                    <a:avLst/>
                  </a:prstGeom>
                  <a:solidFill>
                    <a:srgbClr val="A8EFC6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椭圆 28">
                    <a:extLst>
                      <a:ext uri="{FF2B5EF4-FFF2-40B4-BE49-F238E27FC236}">
                        <a16:creationId xmlns:a16="http://schemas.microsoft.com/office/drawing/2014/main" id="{BA4875AB-07FB-4F3C-B265-4B2DD8C979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4523" y="1029634"/>
                    <a:ext cx="767938" cy="764492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椭圆 31">
                    <a:extLst>
                      <a:ext uri="{FF2B5EF4-FFF2-40B4-BE49-F238E27FC236}">
                        <a16:creationId xmlns:a16="http://schemas.microsoft.com/office/drawing/2014/main" id="{8A79C447-9E64-4714-926E-4082E3F94148}"/>
                      </a:ext>
                    </a:extLst>
                  </p:cNvPr>
                  <p:cNvSpPr/>
                  <p:nvPr/>
                </p:nvSpPr>
                <p:spPr>
                  <a:xfrm>
                    <a:off x="6924523" y="3673522"/>
                    <a:ext cx="767938" cy="764492"/>
                  </a:xfrm>
                  <a:prstGeom prst="ellipse">
                    <a:avLst/>
                  </a:prstGeom>
                  <a:solidFill>
                    <a:srgbClr val="A8EFC6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椭圆 31">
                    <a:extLst>
                      <a:ext uri="{FF2B5EF4-FFF2-40B4-BE49-F238E27FC236}">
                        <a16:creationId xmlns:a16="http://schemas.microsoft.com/office/drawing/2014/main" id="{8A79C447-9E64-4714-926E-4082E3F9414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4523" y="3673522"/>
                    <a:ext cx="767938" cy="76449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3FB19D49-DB18-46AA-AF66-07701F8874D0}"/>
                      </a:ext>
                    </a:extLst>
                  </p:cNvPr>
                  <p:cNvSpPr/>
                  <p:nvPr/>
                </p:nvSpPr>
                <p:spPr>
                  <a:xfrm>
                    <a:off x="10848837" y="2392898"/>
                    <a:ext cx="767938" cy="764492"/>
                  </a:xfrm>
                  <a:prstGeom prst="ellipse">
                    <a:avLst/>
                  </a:prstGeom>
                  <a:solidFill>
                    <a:srgbClr val="A8EFC6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zh-CN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3FB19D49-DB18-46AA-AF66-07701F8874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48837" y="2392898"/>
                    <a:ext cx="767938" cy="764492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6C0A5A7B-F1A3-4553-92F2-B6C8E3891170}"/>
                  </a:ext>
                </a:extLst>
              </p:cNvPr>
              <p:cNvCxnSpPr>
                <a:cxnSpLocks/>
                <a:endCxn id="47" idx="1"/>
              </p:cNvCxnSpPr>
              <p:nvPr/>
            </p:nvCxnSpPr>
            <p:spPr>
              <a:xfrm>
                <a:off x="7649710" y="1600926"/>
                <a:ext cx="923575" cy="926377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634CE665-296A-4CA9-8E32-A3D9E8A1E138}"/>
                  </a:ext>
                </a:extLst>
              </p:cNvPr>
              <p:cNvCxnSpPr>
                <a:cxnSpLocks/>
                <a:endCxn id="47" idx="2"/>
              </p:cNvCxnSpPr>
              <p:nvPr/>
            </p:nvCxnSpPr>
            <p:spPr>
              <a:xfrm>
                <a:off x="7692461" y="2415008"/>
                <a:ext cx="768529" cy="383400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C2317B59-A6FA-4026-BA4A-44BB6FAB1E8B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7692461" y="3069513"/>
                <a:ext cx="880824" cy="806748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F0A4F529-981C-45B8-B0F8-FF42B86A1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9761" y="2797254"/>
                <a:ext cx="418418" cy="0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椭圆 45">
                    <a:extLst>
                      <a:ext uri="{FF2B5EF4-FFF2-40B4-BE49-F238E27FC236}">
                        <a16:creationId xmlns:a16="http://schemas.microsoft.com/office/drawing/2014/main" id="{D3065680-E72A-4B9D-AAB6-C71FB5107E12}"/>
                      </a:ext>
                    </a:extLst>
                  </p:cNvPr>
                  <p:cNvSpPr/>
                  <p:nvPr/>
                </p:nvSpPr>
                <p:spPr>
                  <a:xfrm>
                    <a:off x="6924523" y="1910930"/>
                    <a:ext cx="767938" cy="764492"/>
                  </a:xfrm>
                  <a:prstGeom prst="ellipse">
                    <a:avLst/>
                  </a:prstGeom>
                  <a:solidFill>
                    <a:srgbClr val="A8EFC6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椭圆 45">
                    <a:extLst>
                      <a:ext uri="{FF2B5EF4-FFF2-40B4-BE49-F238E27FC236}">
                        <a16:creationId xmlns:a16="http://schemas.microsoft.com/office/drawing/2014/main" id="{D3065680-E72A-4B9D-AAB6-C71FB5107E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4523" y="1910930"/>
                    <a:ext cx="767938" cy="764492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文本框 2">
                    <a:extLst>
                      <a:ext uri="{FF2B5EF4-FFF2-40B4-BE49-F238E27FC236}">
                        <a16:creationId xmlns:a16="http://schemas.microsoft.com/office/drawing/2014/main" id="{43E0CDA1-0EDC-482C-83A9-6AFA3BCC3BD9}"/>
                      </a:ext>
                    </a:extLst>
                  </p:cNvPr>
                  <p:cNvSpPr txBox="1"/>
                  <p:nvPr/>
                </p:nvSpPr>
                <p:spPr>
                  <a:xfrm>
                    <a:off x="7257138" y="3024487"/>
                    <a:ext cx="162896" cy="3602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zh-CN" altLang="en-US" sz="2800" dirty="0"/>
                  </a:p>
                </p:txBody>
              </p:sp>
            </mc:Choice>
            <mc:Fallback xmlns="">
              <p:sp>
                <p:nvSpPr>
                  <p:cNvPr id="3" name="文本框 2">
                    <a:extLst>
                      <a:ext uri="{FF2B5EF4-FFF2-40B4-BE49-F238E27FC236}">
                        <a16:creationId xmlns:a16="http://schemas.microsoft.com/office/drawing/2014/main" id="{43E0CDA1-0EDC-482C-83A9-6AFA3BCC3B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7138" y="3024487"/>
                    <a:ext cx="162896" cy="36024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77B1F784-B4A6-426A-BF94-09BF77AF6F01}"/>
                  </a:ext>
                </a:extLst>
              </p:cNvPr>
              <p:cNvSpPr/>
              <p:nvPr/>
            </p:nvSpPr>
            <p:spPr>
              <a:xfrm>
                <a:off x="8460990" y="2415008"/>
                <a:ext cx="766800" cy="766800"/>
              </a:xfrm>
              <a:prstGeom prst="ellipse">
                <a:avLst/>
              </a:prstGeom>
              <a:solidFill>
                <a:srgbClr val="A8EFC6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5FBF8C0B-211B-48F3-A4B4-E27CD32CB1A6}"/>
                  </a:ext>
                </a:extLst>
              </p:cNvPr>
              <p:cNvSpPr/>
              <p:nvPr/>
            </p:nvSpPr>
            <p:spPr>
              <a:xfrm>
                <a:off x="9660330" y="2392898"/>
                <a:ext cx="767938" cy="766800"/>
              </a:xfrm>
              <a:prstGeom prst="ellipse">
                <a:avLst/>
              </a:prstGeom>
              <a:solidFill>
                <a:srgbClr val="A8EFC6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连接符: 肘形 18">
                <a:extLst>
                  <a:ext uri="{FF2B5EF4-FFF2-40B4-BE49-F238E27FC236}">
                    <a16:creationId xmlns:a16="http://schemas.microsoft.com/office/drawing/2014/main" id="{3144ECDD-B554-4D13-B04C-31A8F28FEE4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784750" y="2561355"/>
                <a:ext cx="445897" cy="377687"/>
              </a:xfrm>
              <a:prstGeom prst="bentConnector3">
                <a:avLst>
                  <a:gd name="adj1" fmla="val 42593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37506EC8-A3EB-4C0B-933B-E191A17D8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0419" y="2783444"/>
                <a:ext cx="418418" cy="0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33901C29-A64D-4B21-AC65-75EEA768E861}"/>
                      </a:ext>
                    </a:extLst>
                  </p:cNvPr>
                  <p:cNvSpPr/>
                  <p:nvPr/>
                </p:nvSpPr>
                <p:spPr>
                  <a:xfrm>
                    <a:off x="8005970" y="1728841"/>
                    <a:ext cx="542007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CA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33901C29-A64D-4B21-AC65-75EEA768E8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5970" y="1728841"/>
                    <a:ext cx="542007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矩形 67">
                    <a:extLst>
                      <a:ext uri="{FF2B5EF4-FFF2-40B4-BE49-F238E27FC236}">
                        <a16:creationId xmlns:a16="http://schemas.microsoft.com/office/drawing/2014/main" id="{2BE97569-E8D3-45F8-B3ED-16F0EA245030}"/>
                      </a:ext>
                    </a:extLst>
                  </p:cNvPr>
                  <p:cNvSpPr/>
                  <p:nvPr/>
                </p:nvSpPr>
                <p:spPr>
                  <a:xfrm>
                    <a:off x="7804621" y="2136135"/>
                    <a:ext cx="547971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CA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68" name="矩形 67">
                    <a:extLst>
                      <a:ext uri="{FF2B5EF4-FFF2-40B4-BE49-F238E27FC236}">
                        <a16:creationId xmlns:a16="http://schemas.microsoft.com/office/drawing/2014/main" id="{2BE97569-E8D3-45F8-B3ED-16F0EA24503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04621" y="2136135"/>
                    <a:ext cx="547971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矩形 68">
                    <a:extLst>
                      <a:ext uri="{FF2B5EF4-FFF2-40B4-BE49-F238E27FC236}">
                        <a16:creationId xmlns:a16="http://schemas.microsoft.com/office/drawing/2014/main" id="{F22ADA9F-C61B-4C11-88E7-25DAB5A0706D}"/>
                      </a:ext>
                    </a:extLst>
                  </p:cNvPr>
                  <p:cNvSpPr/>
                  <p:nvPr/>
                </p:nvSpPr>
                <p:spPr>
                  <a:xfrm>
                    <a:off x="7980749" y="3385579"/>
                    <a:ext cx="606896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CA" altLang="zh-CN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69" name="矩形 68">
                    <a:extLst>
                      <a:ext uri="{FF2B5EF4-FFF2-40B4-BE49-F238E27FC236}">
                        <a16:creationId xmlns:a16="http://schemas.microsoft.com/office/drawing/2014/main" id="{F22ADA9F-C61B-4C11-88E7-25DAB5A070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0749" y="3385579"/>
                    <a:ext cx="606896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直接箭头连接符 69">
                <a:extLst>
                  <a:ext uri="{FF2B5EF4-FFF2-40B4-BE49-F238E27FC236}">
                    <a16:creationId xmlns:a16="http://schemas.microsoft.com/office/drawing/2014/main" id="{091351C8-9E57-4ADA-B02B-A2D230A0F0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5272" y="2058286"/>
                <a:ext cx="0" cy="356722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5353A4F8-CAD7-49D3-AC4E-9D2B18B3377C}"/>
                      </a:ext>
                    </a:extLst>
                  </p:cNvPr>
                  <p:cNvSpPr/>
                  <p:nvPr/>
                </p:nvSpPr>
                <p:spPr>
                  <a:xfrm>
                    <a:off x="8610600" y="1691199"/>
                    <a:ext cx="373051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i="1" spc="-10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5353A4F8-CAD7-49D3-AC4E-9D2B18B3377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10600" y="1691199"/>
                    <a:ext cx="373051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4BF5BCBF-C79F-4737-9576-580D667F339E}"/>
                    </a:ext>
                  </a:extLst>
                </p:cNvPr>
                <p:cNvSpPr txBox="1"/>
                <p:nvPr/>
              </p:nvSpPr>
              <p:spPr>
                <a:xfrm>
                  <a:off x="8725989" y="2314875"/>
                  <a:ext cx="793615" cy="7630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4BF5BCBF-C79F-4737-9576-580D667F33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5989" y="2314875"/>
                  <a:ext cx="793615" cy="76309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83940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24242" y="741656"/>
                <a:ext cx="6091290" cy="5826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如果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𝑚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+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𝑏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&gt;0</m:t>
                                </m:r>
                              </m:e>
                            </m:mr>
                            <m:mr>
                              <m:e/>
                              <m:e/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如果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𝑚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+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𝑏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</m:e>
                                </m:nary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  <a:p>
                <a:pPr marL="285750" indent="-28575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可写为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altLang="zh-CN" sz="2400" b="0" i="0" smtClean="0">
                        <a:latin typeface="Cambria Math" panose="02040503050406030204" pitchFamily="18" charset="0"/>
                      </a:rPr>
                      <m:t>sgn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  <a:tabLst>
                    <a:tab pos="5565775" algn="l"/>
                  </a:tabLs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可以将模型的输出分成两步骤计算：</a:t>
                </a: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en-CA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线性变换加偏置项</a:t>
                </a: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en-CA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非线性变换</a:t>
                </a:r>
                <a:endParaRPr lang="en-CA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altLang="zh-CN" sz="2400" b="0" i="0" smtClean="0">
                          <a:latin typeface="Cambria Math" panose="02040503050406030204" pitchFamily="18" charset="0"/>
                        </a:rPr>
                        <m:t>sgn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altLang="zh-CN" sz="2400" b="0" dirty="0">
                  <a:latin typeface="微软雅黑" panose="020B0503020204020204" pitchFamily="34" charset="-122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altLang="zh-CN" sz="2400" b="0" i="0" smtClean="0">
                        <a:latin typeface="Cambria Math" panose="02040503050406030204" pitchFamily="18" charset="0"/>
                      </a:rPr>
                      <m:t>sgn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为符号函数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2" y="741656"/>
                <a:ext cx="6091290" cy="5826980"/>
              </a:xfrm>
              <a:prstGeom prst="rect">
                <a:avLst/>
              </a:prstGeom>
              <a:blipFill>
                <a:blip r:embed="rId3"/>
                <a:stretch>
                  <a:fillRect l="-1301" b="-14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F512FFB-ABC3-40B4-B2A3-B294E70683F1}"/>
                  </a:ext>
                </a:extLst>
              </p:cNvPr>
              <p:cNvSpPr txBox="1"/>
              <p:nvPr/>
            </p:nvSpPr>
            <p:spPr>
              <a:xfrm>
                <a:off x="6848060" y="5254151"/>
                <a:ext cx="3867488" cy="107491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altLang="zh-CN" sz="200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sgn</m:t>
                      </m:r>
                      <m:r>
                        <a:rPr lang="en-CA" altLang="zh-CN" sz="200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(</m:t>
                      </m:r>
                      <m:r>
                        <a:rPr lang="en-CA" altLang="zh-CN" sz="200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𝑧</m:t>
                      </m:r>
                      <m:r>
                        <a:rPr lang="en-CA" altLang="zh-CN" sz="200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)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000" i="1" dirty="0">
                                    <a:latin typeface="Cambria Math" panose="02040503050406030204" pitchFamily="18" charset="0"/>
                                  </a:rPr>
                                  <m:t>如果</m:t>
                                </m:r>
                                <m:r>
                                  <a:rPr lang="en-CA" altLang="zh-CN" sz="200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𝑧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&gt;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/>
                            </m:mr>
                            <m:m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CA" altLang="zh-CN" sz="20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000" i="1" dirty="0">
                                    <a:latin typeface="Cambria Math" panose="02040503050406030204" pitchFamily="18" charset="0"/>
                                  </a:rPr>
                                  <m:t>如果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000" dirty="0"/>
              </a:p>
            </p:txBody>
          </p:sp>
        </mc:Choice>
        <mc:Fallback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F512FFB-ABC3-40B4-B2A3-B294E706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060" y="5254151"/>
                <a:ext cx="3867488" cy="1074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7F0C5A43-342F-4153-AF04-B7EA4CF99CA4}"/>
              </a:ext>
            </a:extLst>
          </p:cNvPr>
          <p:cNvSpPr/>
          <p:nvPr/>
        </p:nvSpPr>
        <p:spPr>
          <a:xfrm>
            <a:off x="4400402" y="4791705"/>
            <a:ext cx="2238986" cy="522577"/>
          </a:xfrm>
          <a:prstGeom prst="wedgeRoundRectCallout">
            <a:avLst>
              <a:gd name="adj1" fmla="val -60829"/>
              <a:gd name="adj2" fmla="val -43172"/>
              <a:gd name="adj3" fmla="val 16667"/>
            </a:avLst>
          </a:prstGeom>
          <a:solidFill>
            <a:srgbClr val="FFFF9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一般称</a:t>
            </a:r>
            <a:r>
              <a:rPr lang="en-CA" altLang="zh-CN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z</a:t>
            </a:r>
            <a:r>
              <a:rPr lang="zh-CN" altLang="en-US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为净输入</a:t>
            </a:r>
            <a:endParaRPr lang="en-CA" sz="2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42EA0D-60DA-4DA6-9B7B-D3267062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80129B1-A262-48CD-B261-35550DC5F028}" type="slidenum">
              <a:rPr lang="en-US" sz="2400" smtClean="0"/>
              <a:pPr/>
              <a:t>9</a:t>
            </a:fld>
            <a:endParaRPr lang="en-US" sz="2400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A8A2192-B6C0-4215-A3AC-97B835A51EA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A9D44F5-1492-4702-8447-9A8159093DC5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感知机数学模型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BC72C4D-8724-4BFE-A66B-0984FADF8D9C}"/>
              </a:ext>
            </a:extLst>
          </p:cNvPr>
          <p:cNvGrpSpPr/>
          <p:nvPr/>
        </p:nvGrpSpPr>
        <p:grpSpPr>
          <a:xfrm>
            <a:off x="7063669" y="900427"/>
            <a:ext cx="4692252" cy="3408380"/>
            <a:chOff x="7063669" y="900427"/>
            <a:chExt cx="4692252" cy="3408380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F0200A97-8668-471F-95EA-263A02DD6C6E}"/>
                </a:ext>
              </a:extLst>
            </p:cNvPr>
            <p:cNvGrpSpPr/>
            <p:nvPr/>
          </p:nvGrpSpPr>
          <p:grpSpPr>
            <a:xfrm>
              <a:off x="7063669" y="900427"/>
              <a:ext cx="4692252" cy="3408380"/>
              <a:chOff x="6924523" y="1029634"/>
              <a:chExt cx="4692252" cy="34083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椭圆 33">
                    <a:extLst>
                      <a:ext uri="{FF2B5EF4-FFF2-40B4-BE49-F238E27FC236}">
                        <a16:creationId xmlns:a16="http://schemas.microsoft.com/office/drawing/2014/main" id="{B41F519F-9DB5-47C1-B312-EDCD139D5118}"/>
                      </a:ext>
                    </a:extLst>
                  </p:cNvPr>
                  <p:cNvSpPr/>
                  <p:nvPr/>
                </p:nvSpPr>
                <p:spPr>
                  <a:xfrm>
                    <a:off x="6924523" y="1029634"/>
                    <a:ext cx="767938" cy="764492"/>
                  </a:xfrm>
                  <a:prstGeom prst="ellipse">
                    <a:avLst/>
                  </a:prstGeom>
                  <a:solidFill>
                    <a:srgbClr val="A8EFC6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椭圆 28">
                    <a:extLst>
                      <a:ext uri="{FF2B5EF4-FFF2-40B4-BE49-F238E27FC236}">
                        <a16:creationId xmlns:a16="http://schemas.microsoft.com/office/drawing/2014/main" id="{BA4875AB-07FB-4F3C-B265-4B2DD8C979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4523" y="1029634"/>
                    <a:ext cx="767938" cy="764492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椭圆 34">
                    <a:extLst>
                      <a:ext uri="{FF2B5EF4-FFF2-40B4-BE49-F238E27FC236}">
                        <a16:creationId xmlns:a16="http://schemas.microsoft.com/office/drawing/2014/main" id="{152249C8-CAF6-4B46-9C01-0BE34CD2BA32}"/>
                      </a:ext>
                    </a:extLst>
                  </p:cNvPr>
                  <p:cNvSpPr/>
                  <p:nvPr/>
                </p:nvSpPr>
                <p:spPr>
                  <a:xfrm>
                    <a:off x="6924523" y="3673522"/>
                    <a:ext cx="767938" cy="764492"/>
                  </a:xfrm>
                  <a:prstGeom prst="ellipse">
                    <a:avLst/>
                  </a:prstGeom>
                  <a:solidFill>
                    <a:srgbClr val="A8EFC6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椭圆 31">
                    <a:extLst>
                      <a:ext uri="{FF2B5EF4-FFF2-40B4-BE49-F238E27FC236}">
                        <a16:creationId xmlns:a16="http://schemas.microsoft.com/office/drawing/2014/main" id="{8A79C447-9E64-4714-926E-4082E3F9414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4523" y="3673522"/>
                    <a:ext cx="767938" cy="76449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椭圆 35">
                    <a:extLst>
                      <a:ext uri="{FF2B5EF4-FFF2-40B4-BE49-F238E27FC236}">
                        <a16:creationId xmlns:a16="http://schemas.microsoft.com/office/drawing/2014/main" id="{B7B7380E-5B1A-48E5-92CD-22F632DA78F4}"/>
                      </a:ext>
                    </a:extLst>
                  </p:cNvPr>
                  <p:cNvSpPr/>
                  <p:nvPr/>
                </p:nvSpPr>
                <p:spPr>
                  <a:xfrm>
                    <a:off x="10848837" y="2392898"/>
                    <a:ext cx="767938" cy="764492"/>
                  </a:xfrm>
                  <a:prstGeom prst="ellipse">
                    <a:avLst/>
                  </a:prstGeom>
                  <a:solidFill>
                    <a:srgbClr val="A8EFC6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zh-CN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椭圆 35">
                    <a:extLst>
                      <a:ext uri="{FF2B5EF4-FFF2-40B4-BE49-F238E27FC236}">
                        <a16:creationId xmlns:a16="http://schemas.microsoft.com/office/drawing/2014/main" id="{B7B7380E-5B1A-48E5-92CD-22F632DA78F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48837" y="2392898"/>
                    <a:ext cx="767938" cy="764492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77D0ECDC-A464-4E50-B05B-DD107D01C695}"/>
                  </a:ext>
                </a:extLst>
              </p:cNvPr>
              <p:cNvCxnSpPr>
                <a:cxnSpLocks/>
                <a:endCxn id="65" idx="1"/>
              </p:cNvCxnSpPr>
              <p:nvPr/>
            </p:nvCxnSpPr>
            <p:spPr>
              <a:xfrm>
                <a:off x="7649710" y="1600926"/>
                <a:ext cx="923575" cy="926377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E6880982-2A84-4530-95C2-0C3C915437D4}"/>
                  </a:ext>
                </a:extLst>
              </p:cNvPr>
              <p:cNvCxnSpPr>
                <a:cxnSpLocks/>
                <a:endCxn id="65" idx="2"/>
              </p:cNvCxnSpPr>
              <p:nvPr/>
            </p:nvCxnSpPr>
            <p:spPr>
              <a:xfrm>
                <a:off x="7692461" y="2415008"/>
                <a:ext cx="768529" cy="383400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350DE1E0-0A6F-4A7E-8B95-81733CFFE41C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V="1">
                <a:off x="7692461" y="3069513"/>
                <a:ext cx="880824" cy="806748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箭头连接符 61">
                <a:extLst>
                  <a:ext uri="{FF2B5EF4-FFF2-40B4-BE49-F238E27FC236}">
                    <a16:creationId xmlns:a16="http://schemas.microsoft.com/office/drawing/2014/main" id="{36C8023A-6AE6-4678-B374-ED0879E2F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9761" y="2797254"/>
                <a:ext cx="418418" cy="0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椭圆 62">
                    <a:extLst>
                      <a:ext uri="{FF2B5EF4-FFF2-40B4-BE49-F238E27FC236}">
                        <a16:creationId xmlns:a16="http://schemas.microsoft.com/office/drawing/2014/main" id="{AF678D8D-8581-46F3-BC17-3C0C8384CF44}"/>
                      </a:ext>
                    </a:extLst>
                  </p:cNvPr>
                  <p:cNvSpPr/>
                  <p:nvPr/>
                </p:nvSpPr>
                <p:spPr>
                  <a:xfrm>
                    <a:off x="6924523" y="1910930"/>
                    <a:ext cx="767938" cy="764492"/>
                  </a:xfrm>
                  <a:prstGeom prst="ellipse">
                    <a:avLst/>
                  </a:prstGeom>
                  <a:solidFill>
                    <a:srgbClr val="A8EFC6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椭圆 45">
                    <a:extLst>
                      <a:ext uri="{FF2B5EF4-FFF2-40B4-BE49-F238E27FC236}">
                        <a16:creationId xmlns:a16="http://schemas.microsoft.com/office/drawing/2014/main" id="{D3065680-E72A-4B9D-AAB6-C71FB5107E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4523" y="1910930"/>
                    <a:ext cx="767938" cy="764492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文本框 63">
                    <a:extLst>
                      <a:ext uri="{FF2B5EF4-FFF2-40B4-BE49-F238E27FC236}">
                        <a16:creationId xmlns:a16="http://schemas.microsoft.com/office/drawing/2014/main" id="{8765B81E-7D8C-4AAB-B97E-4FF27D757B4B}"/>
                      </a:ext>
                    </a:extLst>
                  </p:cNvPr>
                  <p:cNvSpPr txBox="1"/>
                  <p:nvPr/>
                </p:nvSpPr>
                <p:spPr>
                  <a:xfrm>
                    <a:off x="7257138" y="3024487"/>
                    <a:ext cx="162896" cy="3602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zh-CN" altLang="en-US" sz="2800" dirty="0"/>
                  </a:p>
                </p:txBody>
              </p:sp>
            </mc:Choice>
            <mc:Fallback xmlns="">
              <p:sp>
                <p:nvSpPr>
                  <p:cNvPr id="3" name="文本框 2">
                    <a:extLst>
                      <a:ext uri="{FF2B5EF4-FFF2-40B4-BE49-F238E27FC236}">
                        <a16:creationId xmlns:a16="http://schemas.microsoft.com/office/drawing/2014/main" id="{43E0CDA1-0EDC-482C-83A9-6AFA3BCC3B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7138" y="3024487"/>
                    <a:ext cx="162896" cy="36024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E4A3DD07-41DB-48F2-8E10-B5D6A96EAF02}"/>
                  </a:ext>
                </a:extLst>
              </p:cNvPr>
              <p:cNvSpPr/>
              <p:nvPr/>
            </p:nvSpPr>
            <p:spPr>
              <a:xfrm>
                <a:off x="8460990" y="2415008"/>
                <a:ext cx="766800" cy="766800"/>
              </a:xfrm>
              <a:prstGeom prst="ellipse">
                <a:avLst/>
              </a:prstGeom>
              <a:solidFill>
                <a:srgbClr val="A8EFC6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A8462600-B2B7-4CF9-AB0B-595E927D3EFF}"/>
                  </a:ext>
                </a:extLst>
              </p:cNvPr>
              <p:cNvSpPr/>
              <p:nvPr/>
            </p:nvSpPr>
            <p:spPr>
              <a:xfrm>
                <a:off x="9660330" y="2392898"/>
                <a:ext cx="767938" cy="766800"/>
              </a:xfrm>
              <a:prstGeom prst="ellipse">
                <a:avLst/>
              </a:prstGeom>
              <a:solidFill>
                <a:srgbClr val="A8EFC6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7" name="连接符: 肘形 66">
                <a:extLst>
                  <a:ext uri="{FF2B5EF4-FFF2-40B4-BE49-F238E27FC236}">
                    <a16:creationId xmlns:a16="http://schemas.microsoft.com/office/drawing/2014/main" id="{2430B38D-48DE-47A8-939B-868DBB2C9FE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784750" y="2561355"/>
                <a:ext cx="445897" cy="377687"/>
              </a:xfrm>
              <a:prstGeom prst="bentConnector3">
                <a:avLst>
                  <a:gd name="adj1" fmla="val 42593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67">
                <a:extLst>
                  <a:ext uri="{FF2B5EF4-FFF2-40B4-BE49-F238E27FC236}">
                    <a16:creationId xmlns:a16="http://schemas.microsoft.com/office/drawing/2014/main" id="{C6DD116E-2962-4D59-9000-5B6A996E33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0419" y="2783444"/>
                <a:ext cx="418418" cy="0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矩形 68">
                    <a:extLst>
                      <a:ext uri="{FF2B5EF4-FFF2-40B4-BE49-F238E27FC236}">
                        <a16:creationId xmlns:a16="http://schemas.microsoft.com/office/drawing/2014/main" id="{0E914C4D-BDD6-427B-AC9A-B08F824BBD71}"/>
                      </a:ext>
                    </a:extLst>
                  </p:cNvPr>
                  <p:cNvSpPr/>
                  <p:nvPr/>
                </p:nvSpPr>
                <p:spPr>
                  <a:xfrm>
                    <a:off x="8005970" y="1728841"/>
                    <a:ext cx="542007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CA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69" name="矩形 68">
                    <a:extLst>
                      <a:ext uri="{FF2B5EF4-FFF2-40B4-BE49-F238E27FC236}">
                        <a16:creationId xmlns:a16="http://schemas.microsoft.com/office/drawing/2014/main" id="{0E914C4D-BDD6-427B-AC9A-B08F824BBD7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5970" y="1728841"/>
                    <a:ext cx="542007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矩形 69">
                    <a:extLst>
                      <a:ext uri="{FF2B5EF4-FFF2-40B4-BE49-F238E27FC236}">
                        <a16:creationId xmlns:a16="http://schemas.microsoft.com/office/drawing/2014/main" id="{9227C828-76E9-4DD0-A35A-139B06D779E5}"/>
                      </a:ext>
                    </a:extLst>
                  </p:cNvPr>
                  <p:cNvSpPr/>
                  <p:nvPr/>
                </p:nvSpPr>
                <p:spPr>
                  <a:xfrm>
                    <a:off x="7804621" y="2136135"/>
                    <a:ext cx="547971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CA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70" name="矩形 69">
                    <a:extLst>
                      <a:ext uri="{FF2B5EF4-FFF2-40B4-BE49-F238E27FC236}">
                        <a16:creationId xmlns:a16="http://schemas.microsoft.com/office/drawing/2014/main" id="{9227C828-76E9-4DD0-A35A-139B06D779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04621" y="2136135"/>
                    <a:ext cx="547971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矩形 70">
                    <a:extLst>
                      <a:ext uri="{FF2B5EF4-FFF2-40B4-BE49-F238E27FC236}">
                        <a16:creationId xmlns:a16="http://schemas.microsoft.com/office/drawing/2014/main" id="{C0B79328-6254-4C1D-866F-3BEDBC3FD7D3}"/>
                      </a:ext>
                    </a:extLst>
                  </p:cNvPr>
                  <p:cNvSpPr/>
                  <p:nvPr/>
                </p:nvSpPr>
                <p:spPr>
                  <a:xfrm>
                    <a:off x="7980749" y="3385579"/>
                    <a:ext cx="606896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CA" altLang="zh-CN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71" name="矩形 70">
                    <a:extLst>
                      <a:ext uri="{FF2B5EF4-FFF2-40B4-BE49-F238E27FC236}">
                        <a16:creationId xmlns:a16="http://schemas.microsoft.com/office/drawing/2014/main" id="{C0B79328-6254-4C1D-866F-3BEDBC3FD7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0749" y="3385579"/>
                    <a:ext cx="606896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直接箭头连接符 71">
                <a:extLst>
                  <a:ext uri="{FF2B5EF4-FFF2-40B4-BE49-F238E27FC236}">
                    <a16:creationId xmlns:a16="http://schemas.microsoft.com/office/drawing/2014/main" id="{A2DC5C20-0B4E-4DDC-B0FC-B08736CF57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5272" y="2058286"/>
                <a:ext cx="0" cy="356722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矩形 72">
                    <a:extLst>
                      <a:ext uri="{FF2B5EF4-FFF2-40B4-BE49-F238E27FC236}">
                        <a16:creationId xmlns:a16="http://schemas.microsoft.com/office/drawing/2014/main" id="{B3B80A89-1B1C-4DE0-9FE8-CC8AE2840571}"/>
                      </a:ext>
                    </a:extLst>
                  </p:cNvPr>
                  <p:cNvSpPr/>
                  <p:nvPr/>
                </p:nvSpPr>
                <p:spPr>
                  <a:xfrm>
                    <a:off x="8610600" y="1691199"/>
                    <a:ext cx="373051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i="1" spc="-10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73" name="矩形 72">
                    <a:extLst>
                      <a:ext uri="{FF2B5EF4-FFF2-40B4-BE49-F238E27FC236}">
                        <a16:creationId xmlns:a16="http://schemas.microsoft.com/office/drawing/2014/main" id="{B3B80A89-1B1C-4DE0-9FE8-CC8AE284057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10600" y="1691199"/>
                    <a:ext cx="373051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1E4A0F0-9658-47E6-A943-797CA1B1AF8F}"/>
                    </a:ext>
                  </a:extLst>
                </p:cNvPr>
                <p:cNvSpPr txBox="1"/>
                <p:nvPr/>
              </p:nvSpPr>
              <p:spPr>
                <a:xfrm>
                  <a:off x="8725989" y="2314875"/>
                  <a:ext cx="793615" cy="7630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1E4A0F0-9658-47E6-A943-797CA1B1AF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5989" y="2314875"/>
                  <a:ext cx="793615" cy="76309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09513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28571</TotalTime>
  <Words>1326</Words>
  <Application>Microsoft Office PowerPoint</Application>
  <PresentationFormat>宽屏</PresentationFormat>
  <Paragraphs>245</Paragraphs>
  <Slides>23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Calibri</vt:lpstr>
      <vt:lpstr>楷体</vt:lpstr>
      <vt:lpstr>微软雅黑</vt:lpstr>
      <vt:lpstr>Arial</vt:lpstr>
      <vt:lpstr>宋体</vt:lpstr>
      <vt:lpstr>华文楷体</vt:lpstr>
      <vt:lpstr>微软雅黑</vt:lpstr>
      <vt:lpstr>Times New Roman</vt:lpstr>
      <vt:lpstr>Cambria Math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Bo Li</dc:creator>
  <cp:lastModifiedBy>Bo Li</cp:lastModifiedBy>
  <cp:revision>1287</cp:revision>
  <cp:lastPrinted>2023-12-05T08:51:44Z</cp:lastPrinted>
  <dcterms:created xsi:type="dcterms:W3CDTF">2020-04-18T12:12:52Z</dcterms:created>
  <dcterms:modified xsi:type="dcterms:W3CDTF">2024-03-29T08:51:28Z</dcterms:modified>
</cp:coreProperties>
</file>